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19"/>
  </p:notesMasterIdLst>
  <p:sldIdLst>
    <p:sldId id="312" r:id="rId2"/>
    <p:sldId id="310" r:id="rId3"/>
    <p:sldId id="311" r:id="rId4"/>
    <p:sldId id="313" r:id="rId5"/>
    <p:sldId id="314" r:id="rId6"/>
    <p:sldId id="315" r:id="rId7"/>
    <p:sldId id="316" r:id="rId8"/>
    <p:sldId id="326" r:id="rId9"/>
    <p:sldId id="317" r:id="rId10"/>
    <p:sldId id="327" r:id="rId11"/>
    <p:sldId id="328" r:id="rId12"/>
    <p:sldId id="321" r:id="rId13"/>
    <p:sldId id="322" r:id="rId14"/>
    <p:sldId id="323" r:id="rId15"/>
    <p:sldId id="324" r:id="rId16"/>
    <p:sldId id="325" r:id="rId17"/>
    <p:sldId id="288" r:id="rId18"/>
  </p:sldIdLst>
  <p:sldSz cx="12192000" cy="6858000"/>
  <p:notesSz cx="6797675" cy="9926638"/>
  <p:embeddedFontLst>
    <p:embeddedFont>
      <p:font typeface="휴먼엑스포" panose="02030504000101010101" pitchFamily="18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HY중고딕" panose="02030600000101010101" pitchFamily="18" charset="-127"/>
      <p:regular r:id="rId23"/>
    </p:embeddedFont>
    <p:embeddedFont>
      <p:font typeface="Microsoft YaHei" panose="020B0503020204020204" pitchFamily="34" charset="-122"/>
      <p:regular r:id="rId24"/>
      <p:bold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.YOON" initials="YBR" lastIdx="1" clrIdx="0">
    <p:extLst>
      <p:ext uri="{19B8F6BF-5375-455C-9EA6-DF929625EA0E}">
        <p15:presenceInfo xmlns:p15="http://schemas.microsoft.com/office/powerpoint/2012/main" userId="BR.YO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  <a:srgbClr val="E2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2506" autoAdjust="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outlineViewPr>
    <p:cViewPr>
      <p:scale>
        <a:sx n="33" d="100"/>
        <a:sy n="33" d="100"/>
      </p:scale>
      <p:origin x="0" y="-1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20D92-C436-46C1-9499-96D99B246159}" type="datetimeFigureOut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E34F-AD72-4C2E-8F5D-5EAB68BC9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05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2768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94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192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66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66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565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327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37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96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52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51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2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87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88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24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E34F-AD72-4C2E-8F5D-5EAB68BC997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9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2912825-896B-4596-87BA-5E71949E61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02944" y="1959429"/>
            <a:ext cx="6789057" cy="3742872"/>
          </a:xfrm>
          <a:custGeom>
            <a:avLst/>
            <a:gdLst>
              <a:gd name="connsiteX0" fmla="*/ 1839734 w 6789057"/>
              <a:gd name="connsiteY0" fmla="*/ 0 h 3742872"/>
              <a:gd name="connsiteX1" fmla="*/ 6789057 w 6789057"/>
              <a:gd name="connsiteY1" fmla="*/ 0 h 3742872"/>
              <a:gd name="connsiteX2" fmla="*/ 6789057 w 6789057"/>
              <a:gd name="connsiteY2" fmla="*/ 3742872 h 3742872"/>
              <a:gd name="connsiteX3" fmla="*/ 0 w 6789057"/>
              <a:gd name="connsiteY3" fmla="*/ 3742872 h 374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9057" h="3742872">
                <a:moveTo>
                  <a:pt x="1839734" y="0"/>
                </a:moveTo>
                <a:lnTo>
                  <a:pt x="6789057" y="0"/>
                </a:lnTo>
                <a:lnTo>
                  <a:pt x="6789057" y="3742872"/>
                </a:lnTo>
                <a:lnTo>
                  <a:pt x="0" y="3742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D35-D3F5-470F-A48F-AC8384B5E878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3533F02-5EFB-4594-99E9-F4BB39CB3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3" b="93035" l="1979" r="98945">
                        <a14:foregroundMark x1="5541" y1="44030" x2="5541" y2="44030"/>
                        <a14:foregroundMark x1="2375" y1="41542" x2="8575" y2="38806"/>
                        <a14:foregroundMark x1="1979" y1="41294" x2="8971" y2="38308"/>
                        <a14:foregroundMark x1="2111" y1="40050" x2="12797" y2="36567"/>
                        <a14:foregroundMark x1="6332" y1="14677" x2="11082" y2="39303"/>
                        <a14:foregroundMark x1="12401" y1="14428" x2="32951" y2="7277"/>
                        <a14:foregroundMark x1="47041" y1="6816" x2="47230" y2="6965"/>
                        <a14:foregroundMark x1="64248" y1="15423" x2="79683" y2="21891"/>
                        <a14:foregroundMark x1="87071" y1="24129" x2="88259" y2="46766"/>
                        <a14:foregroundMark x1="88259" y1="46766" x2="86807" y2="50995"/>
                        <a14:foregroundMark x1="90897" y1="25622" x2="91029" y2="31343"/>
                        <a14:foregroundMark x1="94723" y1="17910" x2="92876" y2="34328"/>
                        <a14:foregroundMark x1="74142" y1="29353" x2="62929" y2="31343"/>
                        <a14:foregroundMark x1="62929" y1="31343" x2="62929" y2="31343"/>
                        <a14:foregroundMark x1="30211" y1="27114" x2="25330" y2="35821"/>
                        <a14:foregroundMark x1="17810" y1="28358" x2="30739" y2="47761"/>
                        <a14:foregroundMark x1="54485" y1="92537" x2="57520" y2="93035"/>
                        <a14:foregroundMark x1="96702" y1="53980" x2="96702" y2="53980"/>
                        <a14:foregroundMark x1="32708" y1="6580" x2="30871" y2="6965"/>
                        <a14:foregroundMark x1="40633" y1="5224" x2="40633" y2="5224"/>
                        <a14:foregroundMark x1="40633" y1="5473" x2="39842" y2="5473"/>
                        <a14:foregroundMark x1="40897" y1="5224" x2="40106" y2="5473"/>
                        <a14:foregroundMark x1="40765" y1="4975" x2="40765" y2="4975"/>
                        <a14:foregroundMark x1="98285" y1="51990" x2="96702" y2="53234"/>
                        <a14:foregroundMark x1="98813" y1="50995" x2="97889" y2="52488"/>
                        <a14:foregroundMark x1="98813" y1="50995" x2="94459" y2="55473"/>
                        <a14:foregroundMark x1="98681" y1="50746" x2="98681" y2="52985"/>
                        <a14:foregroundMark x1="98945" y1="50249" x2="98945" y2="50249"/>
                        <a14:backgroundMark x1="41689" y1="1990" x2="41689" y2="1990"/>
                        <a14:backgroundMark x1="42612" y1="3234" x2="42612" y2="3234"/>
                        <a14:backgroundMark x1="44459" y1="4478" x2="41161" y2="2488"/>
                        <a14:backgroundMark x1="44987" y1="4975" x2="44987" y2="4975"/>
                        <a14:backgroundMark x1="44459" y1="4726" x2="46306" y2="4975"/>
                        <a14:backgroundMark x1="40765" y1="3234" x2="40765" y2="3234"/>
                        <a14:backgroundMark x1="43140" y1="4229" x2="41029" y2="4726"/>
                        <a14:backgroundMark x1="40897" y1="4726" x2="40744" y2="4817"/>
                        <a14:backgroundMark x1="46570" y1="5224" x2="45383" y2="4726"/>
                        <a14:backgroundMark x1="39613" y1="4796" x2="32322" y2="54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742" y="1489757"/>
            <a:ext cx="7622631" cy="404260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7FB4880-4B35-4A5D-8AAD-A7EE76C978F4}"/>
              </a:ext>
            </a:extLst>
          </p:cNvPr>
          <p:cNvSpPr/>
          <p:nvPr userDrawn="1"/>
        </p:nvSpPr>
        <p:spPr>
          <a:xfrm>
            <a:off x="0" y="213674"/>
            <a:ext cx="781905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: 도형 17">
            <a:extLst>
              <a:ext uri="{FF2B5EF4-FFF2-40B4-BE49-F238E27FC236}">
                <a16:creationId xmlns:a16="http://schemas.microsoft.com/office/drawing/2014/main" id="{A2262D61-4E5D-4438-B5DB-E837DE9A8154}"/>
              </a:ext>
            </a:extLst>
          </p:cNvPr>
          <p:cNvSpPr/>
          <p:nvPr userDrawn="1"/>
        </p:nvSpPr>
        <p:spPr>
          <a:xfrm>
            <a:off x="0" y="317214"/>
            <a:ext cx="7819053" cy="828524"/>
          </a:xfrm>
          <a:custGeom>
            <a:avLst/>
            <a:gdLst>
              <a:gd name="connsiteX0" fmla="*/ 0 w 10880839"/>
              <a:gd name="connsiteY0" fmla="*/ 0 h 1463473"/>
              <a:gd name="connsiteX1" fmla="*/ 2633851 w 10880839"/>
              <a:gd name="connsiteY1" fmla="*/ 0 h 1463473"/>
              <a:gd name="connsiteX2" fmla="*/ 8246989 w 10880839"/>
              <a:gd name="connsiteY2" fmla="*/ 0 h 1463473"/>
              <a:gd name="connsiteX3" fmla="*/ 10880839 w 10880839"/>
              <a:gd name="connsiteY3" fmla="*/ 0 h 1463473"/>
              <a:gd name="connsiteX4" fmla="*/ 10161381 w 10880839"/>
              <a:gd name="connsiteY4" fmla="*/ 1463473 h 1463473"/>
              <a:gd name="connsiteX5" fmla="*/ 0 w 10880839"/>
              <a:gd name="connsiteY5" fmla="*/ 1463473 h 14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839" h="1463473">
                <a:moveTo>
                  <a:pt x="0" y="0"/>
                </a:moveTo>
                <a:lnTo>
                  <a:pt x="2633851" y="0"/>
                </a:lnTo>
                <a:lnTo>
                  <a:pt x="8246989" y="0"/>
                </a:lnTo>
                <a:lnTo>
                  <a:pt x="10880839" y="0"/>
                </a:lnTo>
                <a:lnTo>
                  <a:pt x="10161381" y="1463473"/>
                </a:lnTo>
                <a:lnTo>
                  <a:pt x="0" y="146347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7FB4880-4B35-4A5D-8AAD-A7EE76C978F4}"/>
              </a:ext>
            </a:extLst>
          </p:cNvPr>
          <p:cNvSpPr/>
          <p:nvPr userDrawn="1"/>
        </p:nvSpPr>
        <p:spPr>
          <a:xfrm>
            <a:off x="-1" y="114160"/>
            <a:ext cx="1120606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5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8CFD-77E3-4005-A41F-B76072E1190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7BA9D5F-61A3-48EC-8CD5-36465C0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" y="280985"/>
            <a:ext cx="2743200" cy="365125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fld id="{1D7659B1-32F7-4523-A338-2B9E60A5014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F19E84E1-F07B-419A-8C80-9F058130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19102"/>
            <a:ext cx="10515600" cy="108426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0DCF6765-AE8F-4D11-A22B-A25E4CC8B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379" y="0"/>
            <a:ext cx="4868314" cy="3638548"/>
          </a:xfrm>
          <a:custGeom>
            <a:avLst/>
            <a:gdLst>
              <a:gd name="connsiteX0" fmla="*/ 2085766 w 5676691"/>
              <a:gd name="connsiteY0" fmla="*/ 0 h 4242725"/>
              <a:gd name="connsiteX1" fmla="*/ 5676691 w 5676691"/>
              <a:gd name="connsiteY1" fmla="*/ 0 h 4242725"/>
              <a:gd name="connsiteX2" fmla="*/ 3590925 w 5676691"/>
              <a:gd name="connsiteY2" fmla="*/ 4242725 h 4242725"/>
              <a:gd name="connsiteX3" fmla="*/ 0 w 5676691"/>
              <a:gd name="connsiteY3" fmla="*/ 4242725 h 42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691" h="4242725">
                <a:moveTo>
                  <a:pt x="2085766" y="0"/>
                </a:moveTo>
                <a:lnTo>
                  <a:pt x="5676691" y="0"/>
                </a:lnTo>
                <a:lnTo>
                  <a:pt x="3590925" y="4242725"/>
                </a:lnTo>
                <a:lnTo>
                  <a:pt x="0" y="4242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4FEC56DA-3969-4DFA-8430-A85409A1A0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3890" y="3219452"/>
            <a:ext cx="4098110" cy="3638548"/>
          </a:xfrm>
          <a:custGeom>
            <a:avLst/>
            <a:gdLst>
              <a:gd name="connsiteX0" fmla="*/ 1788747 w 4098110"/>
              <a:gd name="connsiteY0" fmla="*/ 0 h 3638548"/>
              <a:gd name="connsiteX1" fmla="*/ 4098110 w 4098110"/>
              <a:gd name="connsiteY1" fmla="*/ 0 h 3638548"/>
              <a:gd name="connsiteX2" fmla="*/ 4098110 w 4098110"/>
              <a:gd name="connsiteY2" fmla="*/ 1566697 h 3638548"/>
              <a:gd name="connsiteX3" fmla="*/ 3079567 w 4098110"/>
              <a:gd name="connsiteY3" fmla="*/ 3638548 h 3638548"/>
              <a:gd name="connsiteX4" fmla="*/ 0 w 4098110"/>
              <a:gd name="connsiteY4" fmla="*/ 3638548 h 363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110" h="3638548">
                <a:moveTo>
                  <a:pt x="1788747" y="0"/>
                </a:moveTo>
                <a:lnTo>
                  <a:pt x="4098110" y="0"/>
                </a:lnTo>
                <a:lnTo>
                  <a:pt x="4098110" y="1566697"/>
                </a:lnTo>
                <a:lnTo>
                  <a:pt x="3079567" y="3638548"/>
                </a:lnTo>
                <a:lnTo>
                  <a:pt x="0" y="36385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66A97AF7-8F78-40D5-8A28-EEA8E8B898B7}"/>
              </a:ext>
            </a:extLst>
          </p:cNvPr>
          <p:cNvSpPr/>
          <p:nvPr userDrawn="1"/>
        </p:nvSpPr>
        <p:spPr>
          <a:xfrm>
            <a:off x="0" y="0"/>
            <a:ext cx="905589" cy="533400"/>
          </a:xfrm>
          <a:custGeom>
            <a:avLst/>
            <a:gdLst>
              <a:gd name="connsiteX0" fmla="*/ 0 w 905589"/>
              <a:gd name="connsiteY0" fmla="*/ 0 h 533400"/>
              <a:gd name="connsiteX1" fmla="*/ 905589 w 905589"/>
              <a:gd name="connsiteY1" fmla="*/ 0 h 533400"/>
              <a:gd name="connsiteX2" fmla="*/ 905588 w 905589"/>
              <a:gd name="connsiteY2" fmla="*/ 1 h 533400"/>
              <a:gd name="connsiteX3" fmla="*/ 849312 w 905589"/>
              <a:gd name="connsiteY3" fmla="*/ 1 h 533400"/>
              <a:gd name="connsiteX4" fmla="*/ 587798 w 905589"/>
              <a:gd name="connsiteY4" fmla="*/ 533400 h 533400"/>
              <a:gd name="connsiteX5" fmla="*/ 0 w 905589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589" h="533400">
                <a:moveTo>
                  <a:pt x="0" y="0"/>
                </a:moveTo>
                <a:lnTo>
                  <a:pt x="905589" y="0"/>
                </a:lnTo>
                <a:lnTo>
                  <a:pt x="905588" y="1"/>
                </a:lnTo>
                <a:lnTo>
                  <a:pt x="849312" y="1"/>
                </a:lnTo>
                <a:lnTo>
                  <a:pt x="587798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18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8CFD-77E3-4005-A41F-B76072E1190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7BA9D5F-61A3-48EC-8CD5-36465C0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061" y="280985"/>
            <a:ext cx="2743200" cy="365125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7659B1-32F7-4523-A338-2B9E60A5014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AE54AC25-5280-4937-9B74-AAA88FEF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1" y="3697285"/>
            <a:ext cx="4775200" cy="174149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169528E-0EF1-4369-B9A2-D45128E733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316071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399AEF64-4E96-4EB9-9367-E02D1C38248A}"/>
              </a:ext>
            </a:extLst>
          </p:cNvPr>
          <p:cNvSpPr/>
          <p:nvPr userDrawn="1"/>
        </p:nvSpPr>
        <p:spPr>
          <a:xfrm>
            <a:off x="0" y="0"/>
            <a:ext cx="905589" cy="533400"/>
          </a:xfrm>
          <a:custGeom>
            <a:avLst/>
            <a:gdLst>
              <a:gd name="connsiteX0" fmla="*/ 0 w 905589"/>
              <a:gd name="connsiteY0" fmla="*/ 0 h 533400"/>
              <a:gd name="connsiteX1" fmla="*/ 905589 w 905589"/>
              <a:gd name="connsiteY1" fmla="*/ 0 h 533400"/>
              <a:gd name="connsiteX2" fmla="*/ 905588 w 905589"/>
              <a:gd name="connsiteY2" fmla="*/ 1 h 533400"/>
              <a:gd name="connsiteX3" fmla="*/ 849312 w 905589"/>
              <a:gd name="connsiteY3" fmla="*/ 1 h 533400"/>
              <a:gd name="connsiteX4" fmla="*/ 587798 w 905589"/>
              <a:gd name="connsiteY4" fmla="*/ 533400 h 533400"/>
              <a:gd name="connsiteX5" fmla="*/ 0 w 905589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589" h="533400">
                <a:moveTo>
                  <a:pt x="0" y="0"/>
                </a:moveTo>
                <a:lnTo>
                  <a:pt x="905589" y="0"/>
                </a:lnTo>
                <a:lnTo>
                  <a:pt x="905588" y="1"/>
                </a:lnTo>
                <a:lnTo>
                  <a:pt x="849312" y="1"/>
                </a:lnTo>
                <a:lnTo>
                  <a:pt x="587798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54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623A8681-D58D-48A4-9A78-819F183CD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111999" cy="685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8CFD-77E3-4005-A41F-B76072E1190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28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2858-B668-4028-8F18-2A41DA518267}" type="datetimeFigureOut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939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8CFD-77E3-4005-A41F-B76072E1190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7BA9D5F-61A3-48EC-8CD5-36465C0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061" y="280985"/>
            <a:ext cx="2743200" cy="365125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D7659B1-32F7-4523-A338-2B9E60A501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4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5E5D-3465-42EF-AC76-C10B03228189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D325F4F-F5B5-430D-A47A-96BC531B7D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2"/>
            <a:ext cx="4836537" cy="5399313"/>
          </a:xfrm>
          <a:custGeom>
            <a:avLst/>
            <a:gdLst>
              <a:gd name="connsiteX0" fmla="*/ 0 w 4836537"/>
              <a:gd name="connsiteY0" fmla="*/ 0 h 5399313"/>
              <a:gd name="connsiteX1" fmla="*/ 4836537 w 4836537"/>
              <a:gd name="connsiteY1" fmla="*/ 0 h 5399313"/>
              <a:gd name="connsiteX2" fmla="*/ 2182180 w 4836537"/>
              <a:gd name="connsiteY2" fmla="*/ 5399313 h 5399313"/>
              <a:gd name="connsiteX3" fmla="*/ 0 w 4836537"/>
              <a:gd name="connsiteY3" fmla="*/ 5399313 h 539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537" h="5399313">
                <a:moveTo>
                  <a:pt x="0" y="0"/>
                </a:moveTo>
                <a:lnTo>
                  <a:pt x="4836537" y="0"/>
                </a:lnTo>
                <a:lnTo>
                  <a:pt x="2182180" y="5399313"/>
                </a:lnTo>
                <a:lnTo>
                  <a:pt x="0" y="53993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22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5E5D-3465-42EF-AC76-C10B03228189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44466F00-D01F-47D3-B339-87F0FFAE82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55461" y="1458687"/>
            <a:ext cx="4836537" cy="5399313"/>
          </a:xfrm>
          <a:custGeom>
            <a:avLst/>
            <a:gdLst>
              <a:gd name="connsiteX0" fmla="*/ 2654357 w 4836537"/>
              <a:gd name="connsiteY0" fmla="*/ 0 h 5399313"/>
              <a:gd name="connsiteX1" fmla="*/ 4836537 w 4836537"/>
              <a:gd name="connsiteY1" fmla="*/ 0 h 5399313"/>
              <a:gd name="connsiteX2" fmla="*/ 4836537 w 4836537"/>
              <a:gd name="connsiteY2" fmla="*/ 5399313 h 5399313"/>
              <a:gd name="connsiteX3" fmla="*/ 0 w 4836537"/>
              <a:gd name="connsiteY3" fmla="*/ 5399313 h 539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537" h="5399313">
                <a:moveTo>
                  <a:pt x="2654357" y="0"/>
                </a:moveTo>
                <a:lnTo>
                  <a:pt x="4836537" y="0"/>
                </a:lnTo>
                <a:lnTo>
                  <a:pt x="4836537" y="5399313"/>
                </a:lnTo>
                <a:lnTo>
                  <a:pt x="0" y="53993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96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8CFD-77E3-4005-A41F-B76072E1190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7BA9D5F-61A3-48EC-8CD5-36465C0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" y="280985"/>
            <a:ext cx="2743200" cy="365125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fld id="{1D7659B1-32F7-4523-A338-2B9E60A5014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0DCF6765-AE8F-4D11-A22B-A25E4CC8B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7304" y="1609726"/>
            <a:ext cx="4868314" cy="3638548"/>
          </a:xfrm>
          <a:custGeom>
            <a:avLst/>
            <a:gdLst>
              <a:gd name="connsiteX0" fmla="*/ 2085766 w 5676691"/>
              <a:gd name="connsiteY0" fmla="*/ 0 h 4242725"/>
              <a:gd name="connsiteX1" fmla="*/ 5676691 w 5676691"/>
              <a:gd name="connsiteY1" fmla="*/ 0 h 4242725"/>
              <a:gd name="connsiteX2" fmla="*/ 3590925 w 5676691"/>
              <a:gd name="connsiteY2" fmla="*/ 4242725 h 4242725"/>
              <a:gd name="connsiteX3" fmla="*/ 0 w 5676691"/>
              <a:gd name="connsiteY3" fmla="*/ 4242725 h 42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691" h="4242725">
                <a:moveTo>
                  <a:pt x="2085766" y="0"/>
                </a:moveTo>
                <a:lnTo>
                  <a:pt x="5676691" y="0"/>
                </a:lnTo>
                <a:lnTo>
                  <a:pt x="3590925" y="4242725"/>
                </a:lnTo>
                <a:lnTo>
                  <a:pt x="0" y="4242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77234BA3-C9DF-4AE6-851A-8D5DF906FBE8}"/>
              </a:ext>
            </a:extLst>
          </p:cNvPr>
          <p:cNvSpPr/>
          <p:nvPr userDrawn="1"/>
        </p:nvSpPr>
        <p:spPr>
          <a:xfrm>
            <a:off x="0" y="0"/>
            <a:ext cx="905589" cy="533400"/>
          </a:xfrm>
          <a:custGeom>
            <a:avLst/>
            <a:gdLst>
              <a:gd name="connsiteX0" fmla="*/ 0 w 905589"/>
              <a:gd name="connsiteY0" fmla="*/ 0 h 533400"/>
              <a:gd name="connsiteX1" fmla="*/ 905589 w 905589"/>
              <a:gd name="connsiteY1" fmla="*/ 0 h 533400"/>
              <a:gd name="connsiteX2" fmla="*/ 905588 w 905589"/>
              <a:gd name="connsiteY2" fmla="*/ 1 h 533400"/>
              <a:gd name="connsiteX3" fmla="*/ 849312 w 905589"/>
              <a:gd name="connsiteY3" fmla="*/ 1 h 533400"/>
              <a:gd name="connsiteX4" fmla="*/ 587798 w 905589"/>
              <a:gd name="connsiteY4" fmla="*/ 533400 h 533400"/>
              <a:gd name="connsiteX5" fmla="*/ 0 w 905589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589" h="533400">
                <a:moveTo>
                  <a:pt x="0" y="0"/>
                </a:moveTo>
                <a:lnTo>
                  <a:pt x="905589" y="0"/>
                </a:lnTo>
                <a:lnTo>
                  <a:pt x="905588" y="1"/>
                </a:lnTo>
                <a:lnTo>
                  <a:pt x="849312" y="1"/>
                </a:lnTo>
                <a:lnTo>
                  <a:pt x="587798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41C7249-D68C-44ED-8213-20E149A3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1534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8CFD-77E3-4005-A41F-B76072E1190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7BA9D5F-61A3-48EC-8CD5-36465C0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" y="280985"/>
            <a:ext cx="2743200" cy="365125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fld id="{1D7659B1-32F7-4523-A338-2B9E60A5014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AE54AC25-5280-4937-9B74-AAA88FEF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19102"/>
            <a:ext cx="10515600" cy="108426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D3E75AB-A07C-4019-B0D4-EB55A8D45BFB}"/>
              </a:ext>
            </a:extLst>
          </p:cNvPr>
          <p:cNvSpPr/>
          <p:nvPr userDrawn="1"/>
        </p:nvSpPr>
        <p:spPr>
          <a:xfrm>
            <a:off x="0" y="0"/>
            <a:ext cx="905589" cy="533400"/>
          </a:xfrm>
          <a:custGeom>
            <a:avLst/>
            <a:gdLst>
              <a:gd name="connsiteX0" fmla="*/ 0 w 905589"/>
              <a:gd name="connsiteY0" fmla="*/ 0 h 533400"/>
              <a:gd name="connsiteX1" fmla="*/ 905589 w 905589"/>
              <a:gd name="connsiteY1" fmla="*/ 0 h 533400"/>
              <a:gd name="connsiteX2" fmla="*/ 905588 w 905589"/>
              <a:gd name="connsiteY2" fmla="*/ 1 h 533400"/>
              <a:gd name="connsiteX3" fmla="*/ 849312 w 905589"/>
              <a:gd name="connsiteY3" fmla="*/ 1 h 533400"/>
              <a:gd name="connsiteX4" fmla="*/ 587798 w 905589"/>
              <a:gd name="connsiteY4" fmla="*/ 533400 h 533400"/>
              <a:gd name="connsiteX5" fmla="*/ 0 w 905589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589" h="533400">
                <a:moveTo>
                  <a:pt x="0" y="0"/>
                </a:moveTo>
                <a:lnTo>
                  <a:pt x="905589" y="0"/>
                </a:lnTo>
                <a:lnTo>
                  <a:pt x="905588" y="1"/>
                </a:lnTo>
                <a:lnTo>
                  <a:pt x="849312" y="1"/>
                </a:lnTo>
                <a:lnTo>
                  <a:pt x="587798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495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6B0189C7-5133-4FCB-A1FD-36C702126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4724" y="1"/>
            <a:ext cx="4867275" cy="6857999"/>
          </a:xfrm>
          <a:custGeom>
            <a:avLst/>
            <a:gdLst>
              <a:gd name="connsiteX0" fmla="*/ 0 w 4867275"/>
              <a:gd name="connsiteY0" fmla="*/ 5443541 h 6857999"/>
              <a:gd name="connsiteX1" fmla="*/ 4867275 w 4867275"/>
              <a:gd name="connsiteY1" fmla="*/ 5443541 h 6857999"/>
              <a:gd name="connsiteX2" fmla="*/ 4867275 w 4867275"/>
              <a:gd name="connsiteY2" fmla="*/ 6857999 h 6857999"/>
              <a:gd name="connsiteX3" fmla="*/ 0 w 4867275"/>
              <a:gd name="connsiteY3" fmla="*/ 6857999 h 6857999"/>
              <a:gd name="connsiteX4" fmla="*/ 0 w 4867275"/>
              <a:gd name="connsiteY4" fmla="*/ 0 h 6857999"/>
              <a:gd name="connsiteX5" fmla="*/ 4867275 w 4867275"/>
              <a:gd name="connsiteY5" fmla="*/ 0 h 6857999"/>
              <a:gd name="connsiteX6" fmla="*/ 4867275 w 4867275"/>
              <a:gd name="connsiteY6" fmla="*/ 5334000 h 6857999"/>
              <a:gd name="connsiteX7" fmla="*/ 0 w 4867275"/>
              <a:gd name="connsiteY7" fmla="*/ 5334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7275" h="6857999">
                <a:moveTo>
                  <a:pt x="0" y="5443541"/>
                </a:moveTo>
                <a:lnTo>
                  <a:pt x="4867275" y="5443541"/>
                </a:lnTo>
                <a:lnTo>
                  <a:pt x="4867275" y="6857999"/>
                </a:lnTo>
                <a:lnTo>
                  <a:pt x="0" y="6857999"/>
                </a:lnTo>
                <a:close/>
                <a:moveTo>
                  <a:pt x="0" y="0"/>
                </a:moveTo>
                <a:lnTo>
                  <a:pt x="4867275" y="0"/>
                </a:lnTo>
                <a:lnTo>
                  <a:pt x="4867275" y="5334000"/>
                </a:lnTo>
                <a:lnTo>
                  <a:pt x="0" y="533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8CFD-77E3-4005-A41F-B76072E1190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7BA9D5F-61A3-48EC-8CD5-36465C0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" y="280985"/>
            <a:ext cx="2743200" cy="365125"/>
          </a:xfrm>
        </p:spPr>
        <p:txBody>
          <a:bodyPr/>
          <a:lstStyle>
            <a:lvl1pPr algn="l">
              <a:defRPr lang="ko-KR" altLang="en-US" sz="9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fld id="{1D7659B1-32F7-4523-A338-2B9E60A50144}" type="slidenum">
              <a:rPr lang="en-US" altLang="ko-KR" smtClean="0"/>
              <a:pPr/>
              <a:t>‹#›</a:t>
            </a:fld>
            <a:endParaRPr lang="ko-KR" altLang="en-US" sz="9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7294956-3873-4FEA-905C-02B81918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19102"/>
            <a:ext cx="10515600" cy="108426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BF35B1D-0651-4D59-9A07-D04FC419B093}"/>
              </a:ext>
            </a:extLst>
          </p:cNvPr>
          <p:cNvSpPr/>
          <p:nvPr userDrawn="1"/>
        </p:nvSpPr>
        <p:spPr>
          <a:xfrm>
            <a:off x="0" y="0"/>
            <a:ext cx="905589" cy="533400"/>
          </a:xfrm>
          <a:custGeom>
            <a:avLst/>
            <a:gdLst>
              <a:gd name="connsiteX0" fmla="*/ 0 w 905589"/>
              <a:gd name="connsiteY0" fmla="*/ 0 h 533400"/>
              <a:gd name="connsiteX1" fmla="*/ 905589 w 905589"/>
              <a:gd name="connsiteY1" fmla="*/ 0 h 533400"/>
              <a:gd name="connsiteX2" fmla="*/ 905588 w 905589"/>
              <a:gd name="connsiteY2" fmla="*/ 1 h 533400"/>
              <a:gd name="connsiteX3" fmla="*/ 849312 w 905589"/>
              <a:gd name="connsiteY3" fmla="*/ 1 h 533400"/>
              <a:gd name="connsiteX4" fmla="*/ 587798 w 905589"/>
              <a:gd name="connsiteY4" fmla="*/ 533400 h 533400"/>
              <a:gd name="connsiteX5" fmla="*/ 0 w 905589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589" h="533400">
                <a:moveTo>
                  <a:pt x="0" y="0"/>
                </a:moveTo>
                <a:lnTo>
                  <a:pt x="905589" y="0"/>
                </a:lnTo>
                <a:lnTo>
                  <a:pt x="905588" y="1"/>
                </a:lnTo>
                <a:lnTo>
                  <a:pt x="849312" y="1"/>
                </a:lnTo>
                <a:lnTo>
                  <a:pt x="587798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95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8CFD-77E3-4005-A41F-B76072E1190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7BA9D5F-61A3-48EC-8CD5-36465C0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" y="280985"/>
            <a:ext cx="2743200" cy="365125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fld id="{1D7659B1-32F7-4523-A338-2B9E60A5014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FA419184-623F-4785-BA9D-B729CE67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19102"/>
            <a:ext cx="10515600" cy="108426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D4C33A70-7BEC-484A-8E75-64E7C940E0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021" y="1829848"/>
            <a:ext cx="3553706" cy="1951578"/>
          </a:xfrm>
          <a:custGeom>
            <a:avLst/>
            <a:gdLst>
              <a:gd name="connsiteX0" fmla="*/ 0 w 3314700"/>
              <a:gd name="connsiteY0" fmla="*/ 0 h 1820323"/>
              <a:gd name="connsiteX1" fmla="*/ 1774029 w 3314700"/>
              <a:gd name="connsiteY1" fmla="*/ 0 h 1820323"/>
              <a:gd name="connsiteX2" fmla="*/ 2181225 w 3314700"/>
              <a:gd name="connsiteY2" fmla="*/ 0 h 1820323"/>
              <a:gd name="connsiteX3" fmla="*/ 3314700 w 3314700"/>
              <a:gd name="connsiteY3" fmla="*/ 0 h 1820323"/>
              <a:gd name="connsiteX4" fmla="*/ 2419811 w 3314700"/>
              <a:gd name="connsiteY4" fmla="*/ 1820323 h 1820323"/>
              <a:gd name="connsiteX5" fmla="*/ 2181225 w 3314700"/>
              <a:gd name="connsiteY5" fmla="*/ 1820323 h 1820323"/>
              <a:gd name="connsiteX6" fmla="*/ 879139 w 3314700"/>
              <a:gd name="connsiteY6" fmla="*/ 1820323 h 1820323"/>
              <a:gd name="connsiteX7" fmla="*/ 0 w 3314700"/>
              <a:gd name="connsiteY7" fmla="*/ 1820323 h 182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4700" h="1820323">
                <a:moveTo>
                  <a:pt x="0" y="0"/>
                </a:moveTo>
                <a:lnTo>
                  <a:pt x="1774029" y="0"/>
                </a:lnTo>
                <a:lnTo>
                  <a:pt x="2181225" y="0"/>
                </a:lnTo>
                <a:lnTo>
                  <a:pt x="3314700" y="0"/>
                </a:lnTo>
                <a:lnTo>
                  <a:pt x="2419811" y="1820323"/>
                </a:lnTo>
                <a:lnTo>
                  <a:pt x="2181225" y="1820323"/>
                </a:lnTo>
                <a:lnTo>
                  <a:pt x="879139" y="1820323"/>
                </a:lnTo>
                <a:lnTo>
                  <a:pt x="0" y="1820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627FA6AD-CC29-4829-BD12-DD4A91CA97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05272" y="1829849"/>
            <a:ext cx="3553706" cy="1951578"/>
          </a:xfrm>
          <a:custGeom>
            <a:avLst/>
            <a:gdLst>
              <a:gd name="connsiteX0" fmla="*/ 894889 w 3314700"/>
              <a:gd name="connsiteY0" fmla="*/ 0 h 1820323"/>
              <a:gd name="connsiteX1" fmla="*/ 1133475 w 3314700"/>
              <a:gd name="connsiteY1" fmla="*/ 0 h 1820323"/>
              <a:gd name="connsiteX2" fmla="*/ 2435561 w 3314700"/>
              <a:gd name="connsiteY2" fmla="*/ 0 h 1820323"/>
              <a:gd name="connsiteX3" fmla="*/ 3314700 w 3314700"/>
              <a:gd name="connsiteY3" fmla="*/ 0 h 1820323"/>
              <a:gd name="connsiteX4" fmla="*/ 3314700 w 3314700"/>
              <a:gd name="connsiteY4" fmla="*/ 1820323 h 1820323"/>
              <a:gd name="connsiteX5" fmla="*/ 1540671 w 3314700"/>
              <a:gd name="connsiteY5" fmla="*/ 1820323 h 1820323"/>
              <a:gd name="connsiteX6" fmla="*/ 1133475 w 3314700"/>
              <a:gd name="connsiteY6" fmla="*/ 1820323 h 1820323"/>
              <a:gd name="connsiteX7" fmla="*/ 0 w 3314700"/>
              <a:gd name="connsiteY7" fmla="*/ 1820323 h 182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4700" h="1820323">
                <a:moveTo>
                  <a:pt x="894889" y="0"/>
                </a:moveTo>
                <a:lnTo>
                  <a:pt x="1133475" y="0"/>
                </a:lnTo>
                <a:lnTo>
                  <a:pt x="2435561" y="0"/>
                </a:lnTo>
                <a:lnTo>
                  <a:pt x="3314700" y="0"/>
                </a:lnTo>
                <a:lnTo>
                  <a:pt x="3314700" y="1820323"/>
                </a:lnTo>
                <a:lnTo>
                  <a:pt x="1540671" y="1820323"/>
                </a:lnTo>
                <a:lnTo>
                  <a:pt x="1133475" y="1820323"/>
                </a:lnTo>
                <a:lnTo>
                  <a:pt x="0" y="1820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4655F0B-0F37-432E-BB3A-DAF1617DE8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33217" y="1829848"/>
            <a:ext cx="4125566" cy="1951578"/>
          </a:xfrm>
          <a:custGeom>
            <a:avLst/>
            <a:gdLst>
              <a:gd name="connsiteX0" fmla="*/ 894889 w 3848100"/>
              <a:gd name="connsiteY0" fmla="*/ 0 h 1820323"/>
              <a:gd name="connsiteX1" fmla="*/ 1428290 w 3848100"/>
              <a:gd name="connsiteY1" fmla="*/ 0 h 1820323"/>
              <a:gd name="connsiteX2" fmla="*/ 1774028 w 3848100"/>
              <a:gd name="connsiteY2" fmla="*/ 0 h 1820323"/>
              <a:gd name="connsiteX3" fmla="*/ 2307429 w 3848100"/>
              <a:gd name="connsiteY3" fmla="*/ 0 h 1820323"/>
              <a:gd name="connsiteX4" fmla="*/ 2435561 w 3848100"/>
              <a:gd name="connsiteY4" fmla="*/ 0 h 1820323"/>
              <a:gd name="connsiteX5" fmla="*/ 2968962 w 3848100"/>
              <a:gd name="connsiteY5" fmla="*/ 0 h 1820323"/>
              <a:gd name="connsiteX6" fmla="*/ 3314699 w 3848100"/>
              <a:gd name="connsiteY6" fmla="*/ 0 h 1820323"/>
              <a:gd name="connsiteX7" fmla="*/ 3848100 w 3848100"/>
              <a:gd name="connsiteY7" fmla="*/ 0 h 1820323"/>
              <a:gd name="connsiteX8" fmla="*/ 2953211 w 3848100"/>
              <a:gd name="connsiteY8" fmla="*/ 1820323 h 1820323"/>
              <a:gd name="connsiteX9" fmla="*/ 2419810 w 3848100"/>
              <a:gd name="connsiteY9" fmla="*/ 1820323 h 1820323"/>
              <a:gd name="connsiteX10" fmla="*/ 2074073 w 3848100"/>
              <a:gd name="connsiteY10" fmla="*/ 1820323 h 1820323"/>
              <a:gd name="connsiteX11" fmla="*/ 1540672 w 3848100"/>
              <a:gd name="connsiteY11" fmla="*/ 1820323 h 1820323"/>
              <a:gd name="connsiteX12" fmla="*/ 1412539 w 3848100"/>
              <a:gd name="connsiteY12" fmla="*/ 1820323 h 1820323"/>
              <a:gd name="connsiteX13" fmla="*/ 879138 w 3848100"/>
              <a:gd name="connsiteY13" fmla="*/ 1820323 h 1820323"/>
              <a:gd name="connsiteX14" fmla="*/ 533401 w 3848100"/>
              <a:gd name="connsiteY14" fmla="*/ 1820323 h 1820323"/>
              <a:gd name="connsiteX15" fmla="*/ 0 w 3848100"/>
              <a:gd name="connsiteY15" fmla="*/ 1820323 h 182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48100" h="1820323">
                <a:moveTo>
                  <a:pt x="894889" y="0"/>
                </a:moveTo>
                <a:lnTo>
                  <a:pt x="1428290" y="0"/>
                </a:lnTo>
                <a:lnTo>
                  <a:pt x="1774028" y="0"/>
                </a:lnTo>
                <a:lnTo>
                  <a:pt x="2307429" y="0"/>
                </a:lnTo>
                <a:lnTo>
                  <a:pt x="2435561" y="0"/>
                </a:lnTo>
                <a:lnTo>
                  <a:pt x="2968962" y="0"/>
                </a:lnTo>
                <a:lnTo>
                  <a:pt x="3314699" y="0"/>
                </a:lnTo>
                <a:lnTo>
                  <a:pt x="3848100" y="0"/>
                </a:lnTo>
                <a:lnTo>
                  <a:pt x="2953211" y="1820323"/>
                </a:lnTo>
                <a:lnTo>
                  <a:pt x="2419810" y="1820323"/>
                </a:lnTo>
                <a:lnTo>
                  <a:pt x="2074073" y="1820323"/>
                </a:lnTo>
                <a:lnTo>
                  <a:pt x="1540672" y="1820323"/>
                </a:lnTo>
                <a:lnTo>
                  <a:pt x="1412539" y="1820323"/>
                </a:lnTo>
                <a:lnTo>
                  <a:pt x="879138" y="1820323"/>
                </a:lnTo>
                <a:lnTo>
                  <a:pt x="533401" y="1820323"/>
                </a:lnTo>
                <a:lnTo>
                  <a:pt x="0" y="1820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3B5AF7E-8268-4FCF-AB80-983DE2734488}"/>
              </a:ext>
            </a:extLst>
          </p:cNvPr>
          <p:cNvSpPr/>
          <p:nvPr userDrawn="1"/>
        </p:nvSpPr>
        <p:spPr>
          <a:xfrm>
            <a:off x="0" y="0"/>
            <a:ext cx="905589" cy="533400"/>
          </a:xfrm>
          <a:custGeom>
            <a:avLst/>
            <a:gdLst>
              <a:gd name="connsiteX0" fmla="*/ 0 w 905589"/>
              <a:gd name="connsiteY0" fmla="*/ 0 h 533400"/>
              <a:gd name="connsiteX1" fmla="*/ 905589 w 905589"/>
              <a:gd name="connsiteY1" fmla="*/ 0 h 533400"/>
              <a:gd name="connsiteX2" fmla="*/ 905588 w 905589"/>
              <a:gd name="connsiteY2" fmla="*/ 1 h 533400"/>
              <a:gd name="connsiteX3" fmla="*/ 849312 w 905589"/>
              <a:gd name="connsiteY3" fmla="*/ 1 h 533400"/>
              <a:gd name="connsiteX4" fmla="*/ 587798 w 905589"/>
              <a:gd name="connsiteY4" fmla="*/ 533400 h 533400"/>
              <a:gd name="connsiteX5" fmla="*/ 0 w 905589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589" h="533400">
                <a:moveTo>
                  <a:pt x="0" y="0"/>
                </a:moveTo>
                <a:lnTo>
                  <a:pt x="905589" y="0"/>
                </a:lnTo>
                <a:lnTo>
                  <a:pt x="905588" y="1"/>
                </a:lnTo>
                <a:lnTo>
                  <a:pt x="849312" y="1"/>
                </a:lnTo>
                <a:lnTo>
                  <a:pt x="587798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760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B1EE6-896D-48AB-AD31-9EA6162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8CFD-77E3-4005-A41F-B76072E1190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B06B64-26B4-42A7-86E7-E3B391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7BA9D5F-61A3-48EC-8CD5-36465C0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" y="280985"/>
            <a:ext cx="2743200" cy="365125"/>
          </a:xfrm>
        </p:spPr>
        <p:txBody>
          <a:bodyPr/>
          <a:lstStyle>
            <a:lvl1pPr algn="l">
              <a:defRPr lang="ko-KR" altLang="en-US" sz="9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fld id="{1D7659B1-32F7-4523-A338-2B9E60A50144}" type="slidenum">
              <a:rPr lang="en-US" altLang="ko-KR" smtClean="0"/>
              <a:pPr/>
              <a:t>‹#›</a:t>
            </a:fld>
            <a:endParaRPr lang="ko-KR" altLang="en-US" sz="9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7CDF676-05A1-4DF4-906D-F679FA7B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19102"/>
            <a:ext cx="10515600" cy="108426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CACCDD06-2404-48E7-A94F-7F34BDCF6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7653" y="2085975"/>
            <a:ext cx="5168869" cy="3863181"/>
          </a:xfrm>
          <a:custGeom>
            <a:avLst/>
            <a:gdLst>
              <a:gd name="connsiteX0" fmla="*/ 2085766 w 5676691"/>
              <a:gd name="connsiteY0" fmla="*/ 0 h 4242725"/>
              <a:gd name="connsiteX1" fmla="*/ 5676691 w 5676691"/>
              <a:gd name="connsiteY1" fmla="*/ 0 h 4242725"/>
              <a:gd name="connsiteX2" fmla="*/ 3590925 w 5676691"/>
              <a:gd name="connsiteY2" fmla="*/ 4242725 h 4242725"/>
              <a:gd name="connsiteX3" fmla="*/ 0 w 5676691"/>
              <a:gd name="connsiteY3" fmla="*/ 4242725 h 42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691" h="4242725">
                <a:moveTo>
                  <a:pt x="2085766" y="0"/>
                </a:moveTo>
                <a:lnTo>
                  <a:pt x="5676691" y="0"/>
                </a:lnTo>
                <a:lnTo>
                  <a:pt x="3590925" y="4242725"/>
                </a:lnTo>
                <a:lnTo>
                  <a:pt x="0" y="4242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E2F3DB71-494B-4283-ADAC-225CB8C861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085975"/>
            <a:ext cx="3700730" cy="3863181"/>
          </a:xfrm>
          <a:custGeom>
            <a:avLst/>
            <a:gdLst>
              <a:gd name="connsiteX0" fmla="*/ 0 w 3485543"/>
              <a:gd name="connsiteY0" fmla="*/ 0 h 3638548"/>
              <a:gd name="connsiteX1" fmla="*/ 405976 w 3485543"/>
              <a:gd name="connsiteY1" fmla="*/ 0 h 3638548"/>
              <a:gd name="connsiteX2" fmla="*/ 2599718 w 3485543"/>
              <a:gd name="connsiteY2" fmla="*/ 0 h 3638548"/>
              <a:gd name="connsiteX3" fmla="*/ 3485543 w 3485543"/>
              <a:gd name="connsiteY3" fmla="*/ 0 h 3638548"/>
              <a:gd name="connsiteX4" fmla="*/ 1696796 w 3485543"/>
              <a:gd name="connsiteY4" fmla="*/ 3638548 h 3638548"/>
              <a:gd name="connsiteX5" fmla="*/ 810971 w 3485543"/>
              <a:gd name="connsiteY5" fmla="*/ 3638548 h 3638548"/>
              <a:gd name="connsiteX6" fmla="*/ 0 w 3485543"/>
              <a:gd name="connsiteY6" fmla="*/ 3638548 h 363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543" h="3638548">
                <a:moveTo>
                  <a:pt x="0" y="0"/>
                </a:moveTo>
                <a:lnTo>
                  <a:pt x="405976" y="0"/>
                </a:lnTo>
                <a:lnTo>
                  <a:pt x="2599718" y="0"/>
                </a:lnTo>
                <a:lnTo>
                  <a:pt x="3485543" y="0"/>
                </a:lnTo>
                <a:lnTo>
                  <a:pt x="1696796" y="3638548"/>
                </a:lnTo>
                <a:lnTo>
                  <a:pt x="810971" y="3638548"/>
                </a:lnTo>
                <a:lnTo>
                  <a:pt x="0" y="36385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34F99D77-A263-4D01-866F-AAF52C004FC3}"/>
              </a:ext>
            </a:extLst>
          </p:cNvPr>
          <p:cNvSpPr/>
          <p:nvPr userDrawn="1"/>
        </p:nvSpPr>
        <p:spPr>
          <a:xfrm>
            <a:off x="0" y="0"/>
            <a:ext cx="905589" cy="533400"/>
          </a:xfrm>
          <a:custGeom>
            <a:avLst/>
            <a:gdLst>
              <a:gd name="connsiteX0" fmla="*/ 0 w 905589"/>
              <a:gd name="connsiteY0" fmla="*/ 0 h 533400"/>
              <a:gd name="connsiteX1" fmla="*/ 905589 w 905589"/>
              <a:gd name="connsiteY1" fmla="*/ 0 h 533400"/>
              <a:gd name="connsiteX2" fmla="*/ 905588 w 905589"/>
              <a:gd name="connsiteY2" fmla="*/ 1 h 533400"/>
              <a:gd name="connsiteX3" fmla="*/ 849312 w 905589"/>
              <a:gd name="connsiteY3" fmla="*/ 1 h 533400"/>
              <a:gd name="connsiteX4" fmla="*/ 587798 w 905589"/>
              <a:gd name="connsiteY4" fmla="*/ 533400 h 533400"/>
              <a:gd name="connsiteX5" fmla="*/ 0 w 905589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589" h="533400">
                <a:moveTo>
                  <a:pt x="0" y="0"/>
                </a:moveTo>
                <a:lnTo>
                  <a:pt x="905589" y="0"/>
                </a:lnTo>
                <a:lnTo>
                  <a:pt x="905588" y="1"/>
                </a:lnTo>
                <a:lnTo>
                  <a:pt x="849312" y="1"/>
                </a:lnTo>
                <a:lnTo>
                  <a:pt x="587798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3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B7383DD-5A06-4317-AD3D-025EF89E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40AE14-0924-4FC7-ADD4-3E0248E5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5D2EA-E59A-4B4D-A48D-3CEB0EF6B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41BD-18BB-41CC-8C72-390EF183E139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CA659F-C07F-45B1-958E-3E419CF56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A77535-14D2-442E-A5DF-71C1356E3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838F-4438-4AC2-883B-A6DF9196364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9358604" y="5725351"/>
            <a:ext cx="2303106" cy="903223"/>
            <a:chOff x="6007771" y="1343085"/>
            <a:chExt cx="2254263" cy="869519"/>
          </a:xfrm>
        </p:grpSpPr>
        <p:grpSp>
          <p:nvGrpSpPr>
            <p:cNvPr id="13" name="그룹 12"/>
            <p:cNvGrpSpPr/>
            <p:nvPr/>
          </p:nvGrpSpPr>
          <p:grpSpPr>
            <a:xfrm>
              <a:off x="6007771" y="1343085"/>
              <a:ext cx="2254263" cy="869519"/>
              <a:chOff x="5984668" y="545498"/>
              <a:chExt cx="2254263" cy="869519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5984668" y="545498"/>
                <a:ext cx="1676400" cy="695185"/>
                <a:chOff x="3534638" y="5892784"/>
                <a:chExt cx="1676400" cy="695185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284806F-4B30-431E-97E0-5EC2BA0AEA5B}"/>
                    </a:ext>
                  </a:extLst>
                </p:cNvPr>
                <p:cNvSpPr txBox="1"/>
                <p:nvPr/>
              </p:nvSpPr>
              <p:spPr>
                <a:xfrm>
                  <a:off x="3534638" y="6341748"/>
                  <a:ext cx="16764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00" b="1" dirty="0"/>
                    <a:t>Ver. </a:t>
                  </a:r>
                  <a:r>
                    <a:rPr lang="en-US" altLang="ko-KR" sz="1000" b="1" dirty="0" smtClean="0"/>
                    <a:t>2025. </a:t>
                  </a:r>
                  <a:r>
                    <a:rPr lang="en-US" altLang="ko-KR" sz="1000" b="1" dirty="0"/>
                    <a:t>CMT Co., Ltd.</a:t>
                  </a:r>
                  <a:endParaRPr lang="ko-KR" altLang="en-US" sz="1000" b="1" dirty="0"/>
                </a:p>
              </p:txBody>
            </p:sp>
            <p:pic>
              <p:nvPicPr>
                <p:cNvPr id="18" name="그림 17">
                  <a:extLst>
                    <a:ext uri="{FF2B5EF4-FFF2-40B4-BE49-F238E27FC236}">
                      <a16:creationId xmlns:a16="http://schemas.microsoft.com/office/drawing/2014/main" id="{9E75A20B-1775-49F4-BEB4-4D17ECD240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9962" b="89996" l="3687" r="97250">
                              <a14:foregroundMark x1="13206" y1="32022" x2="13206" y2="32022"/>
                              <a14:foregroundMark x1="13690" y1="30911" x2="10335" y2="34288"/>
                              <a14:foregroundMark x1="19794" y1="31210" x2="13901" y2="29543"/>
                              <a14:foregroundMark x1="9761" y1="36511" x2="7616" y2="52116"/>
                              <a14:foregroundMark x1="7616" y1="52116" x2="17588" y2="59812"/>
                              <a14:foregroundMark x1="17588" y1="59812" x2="21487" y2="58957"/>
                              <a14:foregroundMark x1="14173" y1="42796" x2="15382" y2="40530"/>
                              <a14:foregroundMark x1="6105" y1="52672" x2="4140" y2="51133"/>
                              <a14:foregroundMark x1="5802" y1="70671" x2="3747" y2="70671"/>
                              <a14:foregroundMark x1="20006" y1="50449" x2="21094" y2="47798"/>
                              <a14:foregroundMark x1="93895" y1="50577" x2="91508" y2="50834"/>
                              <a14:foregroundMark x1="97250" y1="50834" x2="97250" y2="50834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t="14458" b="19106"/>
                <a:stretch/>
              </p:blipFill>
              <p:spPr>
                <a:xfrm>
                  <a:off x="3718055" y="5892784"/>
                  <a:ext cx="1038225" cy="487555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CD2201-F552-48FB-A8DD-B72CF5C26C15}"/>
                  </a:ext>
                </a:extLst>
              </p:cNvPr>
              <p:cNvSpPr txBox="1"/>
              <p:nvPr/>
            </p:nvSpPr>
            <p:spPr>
              <a:xfrm>
                <a:off x="5986710" y="1153407"/>
                <a:ext cx="22522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ko-KR" sz="1100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altLang="ko-KR" sz="1000" b="0" i="0" dirty="0" smtClean="0">
                    <a:effectLst/>
                    <a:latin typeface="noto"/>
                  </a:rPr>
                  <a:t>reative</a:t>
                </a:r>
                <a:r>
                  <a:rPr lang="en-US" altLang="ko-KR" sz="1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1000" b="1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ko-KR" sz="1000" dirty="0"/>
                  <a:t>echatronics</a:t>
                </a:r>
                <a:r>
                  <a:rPr lang="en-US" altLang="ko-KR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1000" b="1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ko-KR" sz="1000" dirty="0"/>
                  <a:t>echnology</a:t>
                </a:r>
                <a:endParaRPr lang="ko-KR" altLang="en-US" sz="1000" dirty="0"/>
              </a:p>
            </p:txBody>
          </p:sp>
        </p:grp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2" t="17048" r="21091" b="30286"/>
            <a:stretch/>
          </p:blipFill>
          <p:spPr>
            <a:xfrm>
              <a:off x="7631323" y="1490644"/>
              <a:ext cx="518110" cy="506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0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8" r:id="rId4"/>
    <p:sldLayoutId id="2147483653" r:id="rId5"/>
    <p:sldLayoutId id="2147483652" r:id="rId6"/>
    <p:sldLayoutId id="2147483654" r:id="rId7"/>
    <p:sldLayoutId id="2147483655" r:id="rId8"/>
    <p:sldLayoutId id="2147483657" r:id="rId9"/>
    <p:sldLayoutId id="2147483669" r:id="rId10"/>
    <p:sldLayoutId id="2147483667" r:id="rId11"/>
    <p:sldLayoutId id="2147483659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2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29">
            <a:extLst>
              <a:ext uri="{FF2B5EF4-FFF2-40B4-BE49-F238E27FC236}">
                <a16:creationId xmlns:a16="http://schemas.microsoft.com/office/drawing/2014/main" id="{B7C55363-91C5-455B-BFE1-504A8811BB27}"/>
              </a:ext>
            </a:extLst>
          </p:cNvPr>
          <p:cNvSpPr/>
          <p:nvPr/>
        </p:nvSpPr>
        <p:spPr>
          <a:xfrm>
            <a:off x="0" y="522514"/>
            <a:ext cx="6013891" cy="5164695"/>
          </a:xfrm>
          <a:custGeom>
            <a:avLst/>
            <a:gdLst>
              <a:gd name="connsiteX0" fmla="*/ 0 w 7720239"/>
              <a:gd name="connsiteY0" fmla="*/ 0 h 4242725"/>
              <a:gd name="connsiteX1" fmla="*/ 7720239 w 7720239"/>
              <a:gd name="connsiteY1" fmla="*/ 0 h 4242725"/>
              <a:gd name="connsiteX2" fmla="*/ 5634473 w 7720239"/>
              <a:gd name="connsiteY2" fmla="*/ 4242725 h 4242725"/>
              <a:gd name="connsiteX3" fmla="*/ 0 w 7720239"/>
              <a:gd name="connsiteY3" fmla="*/ 4242725 h 4242725"/>
              <a:gd name="connsiteX0" fmla="*/ 0 w 5635279"/>
              <a:gd name="connsiteY0" fmla="*/ 0 h 4242725"/>
              <a:gd name="connsiteX1" fmla="*/ 5635279 w 5635279"/>
              <a:gd name="connsiteY1" fmla="*/ 0 h 4242725"/>
              <a:gd name="connsiteX2" fmla="*/ 5634473 w 5635279"/>
              <a:gd name="connsiteY2" fmla="*/ 4242725 h 4242725"/>
              <a:gd name="connsiteX3" fmla="*/ 0 w 5635279"/>
              <a:gd name="connsiteY3" fmla="*/ 4242725 h 4242725"/>
              <a:gd name="connsiteX4" fmla="*/ 0 w 5635279"/>
              <a:gd name="connsiteY4" fmla="*/ 0 h 42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5279" h="4242725">
                <a:moveTo>
                  <a:pt x="0" y="0"/>
                </a:moveTo>
                <a:lnTo>
                  <a:pt x="5635279" y="0"/>
                </a:lnTo>
                <a:cubicBezTo>
                  <a:pt x="5635010" y="1414242"/>
                  <a:pt x="5634742" y="2828483"/>
                  <a:pt x="5634473" y="4242725"/>
                </a:cubicBezTo>
                <a:lnTo>
                  <a:pt x="0" y="424272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D2201-F552-48FB-A8DD-B72CF5C26C15}"/>
              </a:ext>
            </a:extLst>
          </p:cNvPr>
          <p:cNvSpPr txBox="1"/>
          <p:nvPr/>
        </p:nvSpPr>
        <p:spPr>
          <a:xfrm>
            <a:off x="479163" y="1777845"/>
            <a:ext cx="483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3600" spc="-15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PALLETIZER </a:t>
            </a:r>
            <a:endParaRPr lang="en-US" altLang="ko-KR" sz="3600" spc="-150" dirty="0" smtClean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dist"/>
            <a:r>
              <a:rPr lang="ko-KR" altLang="en-US" sz="3600" spc="-150" dirty="0" smtClean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자동화 </a:t>
            </a:r>
            <a:r>
              <a:rPr lang="ko-KR" altLang="en-US" sz="3600" spc="-15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시스템 </a:t>
            </a:r>
            <a:r>
              <a:rPr lang="ko-KR" altLang="en-US" sz="3600" spc="-150" dirty="0" smtClean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제안서</a:t>
            </a:r>
            <a:r>
              <a:rPr lang="en-US" altLang="ko-KR" sz="3600" spc="-150" dirty="0" smtClean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7FB4880-4B35-4A5D-8AAD-A7EE76C978F4}"/>
              </a:ext>
            </a:extLst>
          </p:cNvPr>
          <p:cNvSpPr/>
          <p:nvPr/>
        </p:nvSpPr>
        <p:spPr>
          <a:xfrm flipV="1">
            <a:off x="0" y="2917780"/>
            <a:ext cx="563569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D2201-F552-48FB-A8DD-B72CF5C26C15}"/>
              </a:ext>
            </a:extLst>
          </p:cNvPr>
          <p:cNvSpPr txBox="1"/>
          <p:nvPr/>
        </p:nvSpPr>
        <p:spPr>
          <a:xfrm>
            <a:off x="251066" y="2952641"/>
            <a:ext cx="483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3600" spc="-150" dirty="0" smtClean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</a:t>
            </a:r>
            <a:r>
              <a:rPr lang="en-US" altLang="ko-KR" sz="3600" spc="-150" dirty="0" err="1" smtClean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CMRseries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4" b="92579" l="3121" r="96879">
                        <a14:foregroundMark x1="75319" y1="31824" x2="75603" y2="11698"/>
                        <a14:foregroundMark x1="72766" y1="32830" x2="72766" y2="20126"/>
                        <a14:foregroundMark x1="71915" y1="20252" x2="71773" y2="5535"/>
                        <a14:foregroundMark x1="10922" y1="61761" x2="4539" y2="62264"/>
                        <a14:foregroundMark x1="4823" y1="62893" x2="3262" y2="62264"/>
                        <a14:foregroundMark x1="74043" y1="4906" x2="74468" y2="2390"/>
                        <a14:foregroundMark x1="71206" y1="3774" x2="73191" y2="1635"/>
                        <a14:foregroundMark x1="59716" y1="86038" x2="58865" y2="92579"/>
                        <a14:foregroundMark x1="57730" y1="91698" x2="91915" y2="89308"/>
                        <a14:foregroundMark x1="90355" y1="89560" x2="95887" y2="89057"/>
                        <a14:foregroundMark x1="92624" y1="88679" x2="95035" y2="88428"/>
                        <a14:foregroundMark x1="88794" y1="89308" x2="96879" y2="87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4668" y="637674"/>
            <a:ext cx="4540457" cy="5120091"/>
          </a:xfrm>
          <a:prstGeom prst="rect">
            <a:avLst/>
          </a:prstGeom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718055" y="5044945"/>
            <a:ext cx="2016125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2200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0</a:t>
            </a:r>
            <a:r>
              <a:rPr kumimoji="0" lang="en-US" altLang="ko-KR" sz="2200" dirty="0" smtClean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000. 00. 00</a:t>
            </a:r>
            <a:endParaRPr kumimoji="0" lang="en-US" altLang="ko-KR" sz="2200" dirty="0">
              <a:solidFill>
                <a:schemeClr val="bg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7FB4880-4B35-4A5D-8AAD-A7EE76C978F4}"/>
              </a:ext>
            </a:extLst>
          </p:cNvPr>
          <p:cNvSpPr/>
          <p:nvPr/>
        </p:nvSpPr>
        <p:spPr>
          <a:xfrm flipV="1">
            <a:off x="382555" y="5617029"/>
            <a:ext cx="5635690" cy="879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FB4880-4B35-4A5D-8AAD-A7EE76C978F4}"/>
              </a:ext>
            </a:extLst>
          </p:cNvPr>
          <p:cNvSpPr/>
          <p:nvPr/>
        </p:nvSpPr>
        <p:spPr>
          <a:xfrm rot="5400000">
            <a:off x="3626723" y="3282123"/>
            <a:ext cx="4715891" cy="924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4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566240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4.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시스템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+mj-ea"/>
              </a:rPr>
              <a:t>장치구성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+mj-ea"/>
              </a:rPr>
              <a:t>그리퍼</a:t>
            </a:r>
            <a:r>
              <a:rPr lang="en-US" altLang="ko-KR" sz="2800" b="1" dirty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사례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551" y="4156105"/>
            <a:ext cx="6294723" cy="209130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613" y="1776693"/>
            <a:ext cx="4885300" cy="2710394"/>
          </a:xfrm>
          <a:prstGeom prst="rect">
            <a:avLst/>
          </a:prstGeom>
        </p:spPr>
      </p:pic>
      <p:sp>
        <p:nvSpPr>
          <p:cNvPr id="30" name="文本框 1024">
            <a:extLst>
              <a:ext uri="{FF2B5EF4-FFF2-40B4-BE49-F238E27FC236}">
                <a16:creationId xmlns:a16="http://schemas.microsoft.com/office/drawing/2014/main" id="{418403EB-FEC7-4F60-2370-2108D2CE5918}"/>
              </a:ext>
            </a:extLst>
          </p:cNvPr>
          <p:cNvSpPr txBox="1"/>
          <p:nvPr/>
        </p:nvSpPr>
        <p:spPr>
          <a:xfrm>
            <a:off x="928692" y="5049637"/>
            <a:ext cx="2567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kern="100" dirty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Customized </a:t>
            </a:r>
            <a:r>
              <a:rPr lang="en-US" altLang="zh-CN" sz="1800" b="1" kern="100" dirty="0" smtClean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gripper</a:t>
            </a:r>
          </a:p>
          <a:p>
            <a:pPr algn="ctr"/>
            <a:r>
              <a:rPr lang="en-US" altLang="zh-CN" b="1" kern="100" dirty="0" smtClean="0">
                <a:solidFill>
                  <a:srgbClr val="24284B"/>
                </a:solidFill>
                <a:latin typeface="微软雅黑" panose="020B0503020204020204" pitchFamily="34" charset="-122"/>
              </a:rPr>
              <a:t>(</a:t>
            </a:r>
            <a:r>
              <a:rPr lang="ko-KR" altLang="en-US" b="1" kern="100" dirty="0" smtClean="0">
                <a:solidFill>
                  <a:srgbClr val="24284B"/>
                </a:solidFill>
                <a:latin typeface="微软雅黑" panose="020B0503020204020204" pitchFamily="34" charset="-122"/>
              </a:rPr>
              <a:t>요구 맞춤</a:t>
            </a:r>
            <a:r>
              <a:rPr lang="en-US" altLang="ko-KR" b="1" kern="100" dirty="0">
                <a:solidFill>
                  <a:srgbClr val="24284B"/>
                </a:solidFill>
                <a:latin typeface="微软雅黑" panose="020B0503020204020204" pitchFamily="34" charset="-122"/>
              </a:rPr>
              <a:t>)</a:t>
            </a:r>
            <a:endParaRPr lang="zh-CN" altLang="en-US" dirty="0"/>
          </a:p>
        </p:txBody>
      </p:sp>
      <p:sp>
        <p:nvSpPr>
          <p:cNvPr id="31" name="文本框 18">
            <a:extLst>
              <a:ext uri="{FF2B5EF4-FFF2-40B4-BE49-F238E27FC236}">
                <a16:creationId xmlns:a16="http://schemas.microsoft.com/office/drawing/2014/main" id="{06A500A5-81D9-5F92-A17C-A641EF18DB0C}"/>
              </a:ext>
            </a:extLst>
          </p:cNvPr>
          <p:cNvSpPr txBox="1"/>
          <p:nvPr/>
        </p:nvSpPr>
        <p:spPr>
          <a:xfrm>
            <a:off x="6544030" y="2947224"/>
            <a:ext cx="2051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kern="100" dirty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Vacuum </a:t>
            </a:r>
            <a:r>
              <a:rPr lang="en-US" altLang="zh-CN" sz="1800" b="1" kern="100" dirty="0" smtClean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gripper       (</a:t>
            </a:r>
            <a:r>
              <a:rPr lang="ko-KR" altLang="en-US" sz="1800" b="1" kern="100" dirty="0" smtClean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대형</a:t>
            </a:r>
            <a:r>
              <a:rPr lang="en-US" altLang="ko-KR" sz="1800" b="1" kern="100" dirty="0" smtClean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51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894" y="4433436"/>
            <a:ext cx="2254154" cy="18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551726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4.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시스템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+mj-ea"/>
              </a:rPr>
              <a:t>장치구성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시스템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사례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273" y="3104890"/>
            <a:ext cx="2082779" cy="180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358" y="3159202"/>
            <a:ext cx="2069707" cy="1800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810" y="1811229"/>
            <a:ext cx="1699065" cy="18000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69" y="1844988"/>
            <a:ext cx="1995771" cy="18000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984" y="3159202"/>
            <a:ext cx="1884076" cy="18000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0711" y="1830656"/>
            <a:ext cx="2527273" cy="18000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0931" y="1811229"/>
            <a:ext cx="1477932" cy="18000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4204" y="4421547"/>
            <a:ext cx="140465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551726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예상 일정표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37236"/>
              </p:ext>
            </p:extLst>
          </p:nvPr>
        </p:nvGraphicFramePr>
        <p:xfrm>
          <a:off x="1741266" y="1483112"/>
          <a:ext cx="8578390" cy="4525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66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199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593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NO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u="none" strike="noStrike" dirty="0">
                          <a:effectLst/>
                        </a:rPr>
                        <a:t>구  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 smtClean="0">
                          <a:effectLst/>
                        </a:rPr>
                        <a:t>25</a:t>
                      </a:r>
                      <a:r>
                        <a:rPr lang="ko-KR" altLang="en-US" sz="1000" u="none" strike="noStrike" dirty="0" smtClean="0">
                          <a:effectLst/>
                        </a:rPr>
                        <a:t>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u="none" strike="noStrike">
                          <a:effectLst/>
                        </a:rPr>
                        <a:t>비  고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u="none" strike="noStrike" dirty="0">
                          <a:effectLst/>
                        </a:rPr>
                        <a:t>세부 개발 내용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u="none" strike="noStrike" dirty="0">
                          <a:effectLst/>
                        </a:rPr>
                        <a:t>검토부서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EF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 dirty="0">
                          <a:effectLst/>
                        </a:rPr>
                        <a:t>  기획 및 자료조사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업체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업체</a:t>
                      </a:r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공사계약</a:t>
                      </a:r>
                      <a:endParaRPr lang="en-US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업체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+</a:t>
                      </a:r>
                    </a:p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CMT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 dirty="0">
                          <a:effectLst/>
                        </a:rPr>
                        <a:t> 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소재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/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제품 모델 조사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CMT</a:t>
                      </a:r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4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 dirty="0">
                          <a:effectLst/>
                        </a:rPr>
                        <a:t> 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운용 프로그램 개발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CMT</a:t>
                      </a:r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  </a:t>
                      </a:r>
                      <a:r>
                        <a:rPr lang="en-US" sz="900" u="none" strike="noStrike" dirty="0" smtClean="0">
                          <a:effectLst/>
                        </a:rPr>
                        <a:t>Gripper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및 장비 제작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CMT</a:t>
                      </a:r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CMT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 dirty="0" smtClean="0">
                          <a:effectLst/>
                        </a:rPr>
                        <a:t>  설치 공사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CMT</a:t>
                      </a:r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7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 dirty="0" smtClean="0">
                          <a:effectLst/>
                        </a:rPr>
                        <a:t>  TEST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진행 및 안정화 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CMT</a:t>
                      </a:r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 dirty="0" smtClean="0">
                          <a:effectLst/>
                        </a:rPr>
                        <a:t>  정상 가동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업체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906"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573" marR="8573" marT="8573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0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566240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  <a:t>6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도입 효과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10537" y="1419164"/>
            <a:ext cx="539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  <a:latin typeface="휴먼엑스포" panose="02030504000101010101" pitchFamily="18" charset="-127"/>
              </a:rPr>
              <a:t>자동화 적재 시스템</a:t>
            </a:r>
            <a:r>
              <a:rPr lang="ko-KR" altLang="en-US" sz="1400" dirty="0" smtClean="0">
                <a:solidFill>
                  <a:schemeClr val="tx1"/>
                </a:solidFill>
                <a:latin typeface="휴먼엑스포" panose="02030504000101010101" pitchFamily="18" charset="-127"/>
              </a:rPr>
              <a:t>을 </a:t>
            </a:r>
            <a:r>
              <a:rPr lang="ko-KR" altLang="en-US" sz="1400" dirty="0">
                <a:solidFill>
                  <a:schemeClr val="tx1"/>
                </a:solidFill>
                <a:latin typeface="휴먼엑스포" panose="02030504000101010101" pitchFamily="18" charset="-127"/>
              </a:rPr>
              <a:t>도입함으로써 아래와 같은 효과가 기대됨</a:t>
            </a:r>
            <a:r>
              <a:rPr lang="en-US" altLang="ko-KR" sz="1400" dirty="0">
                <a:solidFill>
                  <a:schemeClr val="tx1"/>
                </a:solidFill>
                <a:latin typeface="휴먼엑스포" panose="02030504000101010101" pitchFamily="18" charset="-127"/>
              </a:rPr>
              <a:t>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539933" y="1896009"/>
            <a:ext cx="1843087" cy="29051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E70909"/>
              </a:gs>
              <a:gs pos="100000">
                <a:srgbClr val="E70909">
                  <a:gamma/>
                  <a:shade val="55294"/>
                  <a:invGamma/>
                </a:srgbClr>
              </a:gs>
            </a:gsLst>
            <a:lin ang="5400000" scaled="1"/>
          </a:gra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>
              <a:lnSpc>
                <a:spcPct val="100000"/>
              </a:lnSpc>
            </a:pP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anose="020B0600000101010101" pitchFamily="50" charset="-127"/>
              </a:rPr>
              <a:t>정성적 효과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370070" y="2355590"/>
            <a:ext cx="396081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>
                <a:latin typeface="휴먼엑스포" panose="02030504000101010101" pitchFamily="18" charset="-127"/>
              </a:rPr>
              <a:t>수작업 </a:t>
            </a:r>
            <a:r>
              <a:rPr lang="ko-KR" altLang="en-US" sz="1100" b="1" dirty="0" err="1">
                <a:latin typeface="휴먼엑스포" panose="02030504000101010101" pitchFamily="18" charset="-127"/>
              </a:rPr>
              <a:t>공정재고</a:t>
            </a:r>
            <a:r>
              <a:rPr lang="ko-KR" altLang="en-US" sz="1100" b="1" dirty="0">
                <a:latin typeface="휴먼엑스포" panose="02030504000101010101" pitchFamily="18" charset="-127"/>
              </a:rPr>
              <a:t> 및 </a:t>
            </a:r>
            <a:r>
              <a:rPr lang="ko-KR" altLang="en-US" sz="1100" b="1" dirty="0" smtClean="0">
                <a:latin typeface="휴먼엑스포" panose="02030504000101010101" pitchFamily="18" charset="-127"/>
              </a:rPr>
              <a:t>생산관리에서</a:t>
            </a:r>
            <a:endParaRPr lang="ko-KR" altLang="en-US" sz="1100" b="1" dirty="0">
              <a:latin typeface="휴먼엑스포" panose="02030504000101010101" pitchFamily="18" charset="-127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None/>
            </a:pPr>
            <a:r>
              <a:rPr lang="ko-KR" altLang="en-US" sz="1100" b="1" dirty="0">
                <a:latin typeface="휴먼엑스포" panose="02030504000101010101" pitchFamily="18" charset="-127"/>
              </a:rPr>
              <a:t>    </a:t>
            </a:r>
            <a:r>
              <a:rPr lang="ko-KR" altLang="en-US" sz="1100" b="1" dirty="0" smtClean="0">
                <a:latin typeface="휴먼엑스포" panose="02030504000101010101" pitchFamily="18" charset="-127"/>
              </a:rPr>
              <a:t>시스템을 </a:t>
            </a:r>
            <a:r>
              <a:rPr lang="ko-KR" altLang="en-US" sz="1100" b="1" dirty="0">
                <a:latin typeface="휴먼엑스포" panose="02030504000101010101" pitchFamily="18" charset="-127"/>
              </a:rPr>
              <a:t>통한 관리로 업무효율 향상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370070" y="4371715"/>
            <a:ext cx="2638864" cy="2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>
                <a:latin typeface="휴먼엑스포" panose="02030504000101010101" pitchFamily="18" charset="-127"/>
              </a:rPr>
              <a:t>공장 내</a:t>
            </a:r>
            <a:r>
              <a:rPr lang="en-US" altLang="ko-KR" sz="1100" b="1" dirty="0">
                <a:latin typeface="휴먼엑스포" panose="02030504000101010101" pitchFamily="18" charset="-127"/>
              </a:rPr>
              <a:t>/</a:t>
            </a:r>
            <a:r>
              <a:rPr lang="ko-KR" altLang="en-US" sz="1100" b="1" dirty="0">
                <a:latin typeface="휴먼엑스포" panose="02030504000101010101" pitchFamily="18" charset="-127"/>
              </a:rPr>
              <a:t>외부 공간의 효율적인 활용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70070" y="4786053"/>
            <a:ext cx="2864887" cy="2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>
                <a:latin typeface="휴먼엑스포" panose="02030504000101010101" pitchFamily="18" charset="-127"/>
              </a:rPr>
              <a:t>근무환경 개선으로 인한 작업능률 향상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363720" y="2963603"/>
            <a:ext cx="4038600" cy="2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>
                <a:latin typeface="휴먼엑스포" panose="02030504000101010101" pitchFamily="18" charset="-127"/>
              </a:rPr>
              <a:t>정보시스템</a:t>
            </a:r>
            <a:r>
              <a:rPr lang="en-US" altLang="ko-KR" sz="1100" b="1" dirty="0" smtClean="0">
                <a:latin typeface="휴먼엑스포" panose="02030504000101010101" pitchFamily="18" charset="-127"/>
              </a:rPr>
              <a:t> </a:t>
            </a:r>
            <a:r>
              <a:rPr lang="ko-KR" altLang="en-US" sz="1100" b="1" dirty="0">
                <a:latin typeface="휴먼엑스포" panose="02030504000101010101" pitchFamily="18" charset="-127"/>
              </a:rPr>
              <a:t>구축으로 업무의 정확성 향상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370070" y="3377940"/>
            <a:ext cx="3005951" cy="2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>
                <a:latin typeface="휴먼엑스포" panose="02030504000101010101" pitchFamily="18" charset="-127"/>
              </a:rPr>
              <a:t>업무의 단순화로 인한 인력관리효율 향상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370070" y="3795453"/>
            <a:ext cx="3090911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>
                <a:latin typeface="휴먼엑스포" panose="02030504000101010101" pitchFamily="18" charset="-127"/>
              </a:rPr>
              <a:t>단순현장근무자의 감원으로 인한 인원관리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None/>
            </a:pPr>
            <a:r>
              <a:rPr lang="ko-KR" altLang="en-US" sz="1100" b="1">
                <a:latin typeface="휴먼엑스포" panose="02030504000101010101" pitchFamily="18" charset="-127"/>
              </a:rPr>
              <a:t>    업무감소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370070" y="5197215"/>
            <a:ext cx="3147015" cy="2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 err="1">
                <a:latin typeface="휴먼엑스포" panose="02030504000101010101" pitchFamily="18" charset="-127"/>
              </a:rPr>
              <a:t>중량물</a:t>
            </a:r>
            <a:r>
              <a:rPr lang="ko-KR" altLang="en-US" sz="1100" b="1" dirty="0">
                <a:latin typeface="휴먼엑스포" panose="02030504000101010101" pitchFamily="18" charset="-127"/>
              </a:rPr>
              <a:t> </a:t>
            </a:r>
            <a:r>
              <a:rPr lang="ko-KR" altLang="en-US" sz="1100" b="1" dirty="0" err="1">
                <a:latin typeface="휴먼엑스포" panose="02030504000101010101" pitchFamily="18" charset="-127"/>
              </a:rPr>
              <a:t>운반적재에</a:t>
            </a:r>
            <a:r>
              <a:rPr lang="ko-KR" altLang="en-US" sz="1100" b="1" dirty="0">
                <a:latin typeface="휴먼엑스포" panose="02030504000101010101" pitchFamily="18" charset="-127"/>
              </a:rPr>
              <a:t> 따른 사고위험요소 감소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370070" y="5613140"/>
            <a:ext cx="3005951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 err="1">
                <a:latin typeface="휴먼엑스포" panose="02030504000101010101" pitchFamily="18" charset="-127"/>
              </a:rPr>
              <a:t>운반장비의</a:t>
            </a:r>
            <a:r>
              <a:rPr lang="ko-KR" altLang="en-US" sz="1100" b="1" dirty="0">
                <a:latin typeface="휴먼엑스포" panose="02030504000101010101" pitchFamily="18" charset="-127"/>
              </a:rPr>
              <a:t> </a:t>
            </a:r>
            <a:r>
              <a:rPr lang="ko-KR" altLang="en-US" sz="1100" b="1" dirty="0" err="1">
                <a:latin typeface="휴먼엑스포" panose="02030504000101010101" pitchFamily="18" charset="-127"/>
              </a:rPr>
              <a:t>운행공간</a:t>
            </a:r>
            <a:r>
              <a:rPr lang="ko-KR" altLang="en-US" sz="1100" b="1" dirty="0">
                <a:latin typeface="휴먼엑스포" panose="02030504000101010101" pitchFamily="18" charset="-127"/>
              </a:rPr>
              <a:t> 및 운행시간 감소로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None/>
            </a:pPr>
            <a:r>
              <a:rPr lang="ko-KR" altLang="en-US" sz="1100" b="1" dirty="0">
                <a:latin typeface="휴먼엑스포" panose="02030504000101010101" pitchFamily="18" charset="-127"/>
              </a:rPr>
              <a:t>    인한 사고위험요소 감소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085944" y="2023802"/>
            <a:ext cx="4105275" cy="2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 err="1" smtClean="0">
                <a:latin typeface="휴먼엑스포" panose="02030504000101010101" pitchFamily="18" charset="-127"/>
              </a:rPr>
              <a:t>파렛트</a:t>
            </a:r>
            <a:r>
              <a:rPr lang="en-US" altLang="ko-KR" sz="1100" b="1" dirty="0" smtClean="0">
                <a:latin typeface="휴먼엑스포" panose="02030504000101010101" pitchFamily="18" charset="-127"/>
              </a:rPr>
              <a:t> </a:t>
            </a:r>
            <a:r>
              <a:rPr lang="ko-KR" altLang="en-US" sz="1100" b="1" dirty="0">
                <a:latin typeface="휴먼엑스포" panose="02030504000101010101" pitchFamily="18" charset="-127"/>
              </a:rPr>
              <a:t>등 </a:t>
            </a:r>
            <a:r>
              <a:rPr lang="ko-KR" altLang="en-US" sz="1100" b="1" dirty="0" err="1">
                <a:latin typeface="휴먼엑스포" panose="02030504000101010101" pitchFamily="18" charset="-127"/>
              </a:rPr>
              <a:t>물류자재</a:t>
            </a:r>
            <a:r>
              <a:rPr lang="ko-KR" altLang="en-US" sz="1100" b="1" dirty="0">
                <a:latin typeface="휴먼엑스포" panose="02030504000101010101" pitchFamily="18" charset="-127"/>
              </a:rPr>
              <a:t> 적재공간 절약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085944" y="4832090"/>
            <a:ext cx="396081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>
                <a:latin typeface="휴먼엑스포" panose="02030504000101010101" pitchFamily="18" charset="-127"/>
              </a:rPr>
              <a:t>자동화시스템</a:t>
            </a:r>
            <a:r>
              <a:rPr lang="en-US" altLang="ko-KR" sz="1100" b="1" dirty="0" smtClean="0">
                <a:latin typeface="휴먼엑스포" panose="02030504000101010101" pitchFamily="18" charset="-127"/>
              </a:rPr>
              <a:t> </a:t>
            </a:r>
            <a:r>
              <a:rPr lang="ko-KR" altLang="en-US" sz="1100" b="1" dirty="0">
                <a:latin typeface="휴먼엑스포" panose="02030504000101010101" pitchFamily="18" charset="-127"/>
              </a:rPr>
              <a:t>도입으로 인한 생산량 안정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None/>
            </a:pPr>
            <a:r>
              <a:rPr lang="ko-KR" altLang="en-US" sz="1100" b="1" dirty="0">
                <a:latin typeface="휴먼엑스포" panose="02030504000101010101" pitchFamily="18" charset="-127"/>
              </a:rPr>
              <a:t>    </a:t>
            </a:r>
            <a:r>
              <a:rPr lang="ko-KR" altLang="en-US" sz="1100" b="1" dirty="0" err="1">
                <a:latin typeface="휴먼엑스포" panose="02030504000101010101" pitchFamily="18" charset="-127"/>
              </a:rPr>
              <a:t>으로</a:t>
            </a:r>
            <a:r>
              <a:rPr lang="ko-KR" altLang="en-US" sz="1100" b="1" dirty="0">
                <a:latin typeface="휴먼엑스포" panose="02030504000101010101" pitchFamily="18" charset="-127"/>
              </a:rPr>
              <a:t> 기존고객 </a:t>
            </a:r>
            <a:r>
              <a:rPr lang="ko-KR" altLang="en-US" sz="1100" b="1" dirty="0" smtClean="0">
                <a:latin typeface="휴먼엑스포" panose="02030504000101010101" pitchFamily="18" charset="-127"/>
              </a:rPr>
              <a:t>신뢰</a:t>
            </a:r>
            <a:r>
              <a:rPr lang="en-US" altLang="ko-KR" sz="1100" b="1" dirty="0" smtClean="0">
                <a:latin typeface="휴먼엑스포" panose="02030504000101010101" pitchFamily="18" charset="-127"/>
              </a:rPr>
              <a:t> </a:t>
            </a:r>
            <a:r>
              <a:rPr lang="ko-KR" altLang="en-US" sz="1100" b="1" dirty="0">
                <a:latin typeface="휴먼엑스포" panose="02030504000101010101" pitchFamily="18" charset="-127"/>
              </a:rPr>
              <a:t>향상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85944" y="5444865"/>
            <a:ext cx="2159566" cy="2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>
                <a:latin typeface="휴먼엑스포" panose="02030504000101010101" pitchFamily="18" charset="-127"/>
              </a:rPr>
              <a:t>고객 만족도 및 신뢰도 향상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085944" y="2384165"/>
            <a:ext cx="3092513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 dirty="0">
                <a:latin typeface="휴먼엑스포" panose="02030504000101010101" pitchFamily="18" charset="-127"/>
              </a:rPr>
              <a:t>자동화시스템</a:t>
            </a:r>
            <a:r>
              <a:rPr lang="en-US" altLang="ko-KR" sz="1100" b="1" dirty="0" smtClean="0">
                <a:latin typeface="휴먼엑스포" panose="02030504000101010101" pitchFamily="18" charset="-127"/>
              </a:rPr>
              <a:t> </a:t>
            </a:r>
            <a:r>
              <a:rPr lang="ko-KR" altLang="en-US" sz="1100" b="1" dirty="0">
                <a:latin typeface="휴먼엑스포" panose="02030504000101010101" pitchFamily="18" charset="-127"/>
              </a:rPr>
              <a:t>도입으로 인한 </a:t>
            </a:r>
            <a:r>
              <a:rPr lang="ko-KR" altLang="en-US" sz="1100" b="1" dirty="0" err="1">
                <a:latin typeface="휴먼엑스포" panose="02030504000101010101" pitchFamily="18" charset="-127"/>
              </a:rPr>
              <a:t>제품손상</a:t>
            </a:r>
            <a:r>
              <a:rPr lang="ko-KR" altLang="en-US" sz="1100" b="1" dirty="0">
                <a:latin typeface="휴먼엑스포" panose="02030504000101010101" pitchFamily="18" charset="-127"/>
              </a:rPr>
              <a:t> 및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None/>
            </a:pPr>
            <a:r>
              <a:rPr lang="ko-KR" altLang="en-US" sz="1100" b="1" dirty="0">
                <a:latin typeface="휴먼엑스포" panose="02030504000101010101" pitchFamily="18" charset="-127"/>
              </a:rPr>
              <a:t>    </a:t>
            </a:r>
            <a:r>
              <a:rPr lang="ko-KR" altLang="en-US" sz="1100" b="1" dirty="0" err="1">
                <a:latin typeface="휴먼엑스포" panose="02030504000101010101" pitchFamily="18" charset="-127"/>
              </a:rPr>
              <a:t>불량율</a:t>
            </a:r>
            <a:r>
              <a:rPr lang="ko-KR" altLang="en-US" sz="1100" b="1" dirty="0">
                <a:latin typeface="휴먼엑스포" panose="02030504000101010101" pitchFamily="18" charset="-127"/>
              </a:rPr>
              <a:t> 감소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085944" y="5786177"/>
            <a:ext cx="2949846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>
                <a:latin typeface="휴먼엑스포" panose="02030504000101010101" pitchFamily="18" charset="-127"/>
              </a:rPr>
              <a:t>신규고객 현장실사시 공정합리화에 따른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None/>
            </a:pPr>
            <a:r>
              <a:rPr lang="ko-KR" altLang="en-US" sz="1100" b="1">
                <a:latin typeface="휴먼엑스포" panose="02030504000101010101" pitchFamily="18" charset="-127"/>
              </a:rPr>
              <a:t>    이미지 개선으로 영업효과 증대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6085944" y="2960427"/>
            <a:ext cx="3005951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>
                <a:latin typeface="휴먼엑스포" panose="02030504000101010101" pitchFamily="18" charset="-127"/>
              </a:rPr>
              <a:t>실시간 정보처리에 의한 생산현황</a:t>
            </a:r>
            <a:r>
              <a:rPr lang="en-US" altLang="ko-KR" sz="1100" b="1">
                <a:latin typeface="휴먼엑스포" panose="02030504000101010101" pitchFamily="18" charset="-127"/>
              </a:rPr>
              <a:t>/</a:t>
            </a:r>
            <a:r>
              <a:rPr lang="ko-KR" altLang="en-US" sz="1100" b="1">
                <a:latin typeface="휴먼엑스포" panose="02030504000101010101" pitchFamily="18" charset="-127"/>
              </a:rPr>
              <a:t>문제점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None/>
            </a:pPr>
            <a:r>
              <a:rPr lang="ko-KR" altLang="en-US" sz="1100" b="1">
                <a:latin typeface="휴먼엑스포" panose="02030504000101010101" pitchFamily="18" charset="-127"/>
              </a:rPr>
              <a:t>    신속대응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085944" y="3536690"/>
            <a:ext cx="2837636" cy="2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>
                <a:latin typeface="휴먼엑스포" panose="02030504000101010101" pitchFamily="18" charset="-127"/>
              </a:rPr>
              <a:t>생산실적 집계</a:t>
            </a:r>
            <a:r>
              <a:rPr lang="en-US" altLang="ko-KR" sz="1100" b="1">
                <a:latin typeface="휴먼엑스포" panose="02030504000101010101" pitchFamily="18" charset="-127"/>
              </a:rPr>
              <a:t>,</a:t>
            </a:r>
            <a:r>
              <a:rPr lang="ko-KR" altLang="en-US" sz="1100" b="1">
                <a:latin typeface="휴먼엑스포" panose="02030504000101010101" pitchFamily="18" charset="-127"/>
              </a:rPr>
              <a:t>분석업무의 신속한 처리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085944" y="3931977"/>
            <a:ext cx="2920992" cy="2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>
                <a:latin typeface="휴먼엑스포" panose="02030504000101010101" pitchFamily="18" charset="-127"/>
              </a:rPr>
              <a:t>설비의 효율적 관리에 의한 가동율 향상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6085944" y="4290752"/>
            <a:ext cx="2526654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100" b="1">
                <a:latin typeface="휴먼엑스포" panose="02030504000101010101" pitchFamily="18" charset="-127"/>
              </a:rPr>
              <a:t>생산출하 예정정보의 신속한 제공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None/>
            </a:pPr>
            <a:r>
              <a:rPr lang="ko-KR" altLang="en-US" sz="1100" b="1">
                <a:latin typeface="휴먼엑스포" panose="02030504000101010101" pitchFamily="18" charset="-127"/>
              </a:rPr>
              <a:t>    </a:t>
            </a:r>
            <a:r>
              <a:rPr lang="en-US" altLang="ko-KR" sz="1100" b="1">
                <a:latin typeface="휴먼엑스포" panose="02030504000101010101" pitchFamily="18" charset="-127"/>
              </a:rPr>
              <a:t>(</a:t>
            </a:r>
            <a:r>
              <a:rPr lang="ko-KR" altLang="en-US" sz="1100" b="1">
                <a:latin typeface="휴먼엑스포" panose="02030504000101010101" pitchFamily="18" charset="-127"/>
              </a:rPr>
              <a:t>영업 경쟁력 향상</a:t>
            </a:r>
            <a:r>
              <a:rPr lang="en-US" altLang="ko-KR" sz="1100" b="1">
                <a:latin typeface="휴먼엑스포" panose="02030504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26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7">
            <a:extLst>
              <a:ext uri="{FF2B5EF4-FFF2-40B4-BE49-F238E27FC236}">
                <a16:creationId xmlns:a16="http://schemas.microsoft.com/office/drawing/2014/main" id="{A2262D61-4E5D-4438-B5DB-E837DE9A8154}"/>
              </a:ext>
            </a:extLst>
          </p:cNvPr>
          <p:cNvSpPr/>
          <p:nvPr/>
        </p:nvSpPr>
        <p:spPr>
          <a:xfrm>
            <a:off x="0" y="505896"/>
            <a:ext cx="7819053" cy="942988"/>
          </a:xfrm>
          <a:custGeom>
            <a:avLst/>
            <a:gdLst>
              <a:gd name="connsiteX0" fmla="*/ 0 w 10880839"/>
              <a:gd name="connsiteY0" fmla="*/ 0 h 1463473"/>
              <a:gd name="connsiteX1" fmla="*/ 2633851 w 10880839"/>
              <a:gd name="connsiteY1" fmla="*/ 0 h 1463473"/>
              <a:gd name="connsiteX2" fmla="*/ 8246989 w 10880839"/>
              <a:gd name="connsiteY2" fmla="*/ 0 h 1463473"/>
              <a:gd name="connsiteX3" fmla="*/ 10880839 w 10880839"/>
              <a:gd name="connsiteY3" fmla="*/ 0 h 1463473"/>
              <a:gd name="connsiteX4" fmla="*/ 10161381 w 10880839"/>
              <a:gd name="connsiteY4" fmla="*/ 1463473 h 1463473"/>
              <a:gd name="connsiteX5" fmla="*/ 0 w 10880839"/>
              <a:gd name="connsiteY5" fmla="*/ 1463473 h 14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839" h="1463473">
                <a:moveTo>
                  <a:pt x="0" y="0"/>
                </a:moveTo>
                <a:lnTo>
                  <a:pt x="2633851" y="0"/>
                </a:lnTo>
                <a:lnTo>
                  <a:pt x="8246989" y="0"/>
                </a:lnTo>
                <a:lnTo>
                  <a:pt x="10880839" y="0"/>
                </a:lnTo>
                <a:lnTo>
                  <a:pt x="10161381" y="1463473"/>
                </a:lnTo>
                <a:lnTo>
                  <a:pt x="0" y="146347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682352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7.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도입 효과 산출 내역 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사례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11958" y="1586939"/>
            <a:ext cx="539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휴먼엑스포" panose="02030504000101010101" pitchFamily="18" charset="-127"/>
              </a:rPr>
              <a:t>자동화 적재 시스템</a:t>
            </a:r>
            <a:r>
              <a:rPr lang="ko-KR" altLang="en-US" sz="1400" dirty="0">
                <a:latin typeface="휴먼엑스포" panose="02030504000101010101" pitchFamily="18" charset="-127"/>
              </a:rPr>
              <a:t>을 도입함으로써 </a:t>
            </a:r>
            <a:r>
              <a:rPr lang="ko-KR" altLang="en-US" sz="1400" dirty="0">
                <a:solidFill>
                  <a:schemeClr val="tx1"/>
                </a:solidFill>
                <a:latin typeface="휴먼엑스포" panose="02030504000101010101" pitchFamily="18" charset="-127"/>
              </a:rPr>
              <a:t>아래와 같은 효과가 기대됨</a:t>
            </a:r>
            <a:r>
              <a:rPr lang="en-US" altLang="ko-KR" sz="1400" dirty="0">
                <a:solidFill>
                  <a:schemeClr val="tx1"/>
                </a:solidFill>
                <a:latin typeface="휴먼엑스포" panose="02030504000101010101" pitchFamily="18" charset="-127"/>
              </a:rPr>
              <a:t>.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1572056" y="2002240"/>
            <a:ext cx="1843087" cy="2905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FF00">
                  <a:alpha val="78000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>
              <a:lnSpc>
                <a:spcPct val="100000"/>
              </a:lnSpc>
            </a:pP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anose="020B0600000101010101" pitchFamily="50" charset="-127"/>
              </a:rPr>
              <a:t>정량적 효과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-2033704" y="3540681"/>
            <a:ext cx="4762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7106411" y="3418395"/>
            <a:ext cx="1211262" cy="1631950"/>
            <a:chOff x="9459742" y="3027391"/>
            <a:chExt cx="1211262" cy="1631950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0072517" y="3617941"/>
              <a:ext cx="404812" cy="784225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rgbClr val="FFFFFF"/>
                </a:gs>
                <a:gs pos="100000">
                  <a:srgbClr val="FFCC99"/>
                </a:gs>
              </a:gsLst>
              <a:lin ang="0" scaled="1"/>
            </a:gra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459742" y="4392641"/>
              <a:ext cx="60642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649" tIns="49325" rIns="98649" bIns="49325">
              <a:spAutoFit/>
            </a:bodyPr>
            <a:lstStyle>
              <a:lvl1pPr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612775"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223963"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836738"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449513"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906713" defTabSz="815975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3363913" defTabSz="815975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821113" defTabSz="815975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4278313" defTabSz="815975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</a:pPr>
              <a:r>
                <a:rPr lang="ko-KR" altLang="en-US" sz="1100" b="1" dirty="0" err="1">
                  <a:latin typeface="Tahoma" panose="020B0604030504040204" pitchFamily="34" charset="0"/>
                </a:rPr>
                <a:t>개선전</a:t>
              </a:r>
              <a:endParaRPr lang="ko-KR" altLang="en-US" sz="1100" b="1" dirty="0">
                <a:latin typeface="Tahoma" panose="020B0604030504040204" pitchFamily="34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10069342" y="4392641"/>
              <a:ext cx="4699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649" tIns="49325" rIns="98649" bIns="49325">
              <a:spAutoFit/>
            </a:bodyPr>
            <a:lstStyle>
              <a:lvl1pPr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612775"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223963"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836738"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449513" defTabSz="815975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906713" defTabSz="815975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3363913" defTabSz="815975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821113" defTabSz="815975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4278313" defTabSz="815975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</a:pPr>
              <a:r>
                <a:rPr lang="ko-KR" altLang="en-US" sz="1100" b="1">
                  <a:latin typeface="Tahoma" panose="020B0604030504040204" pitchFamily="34" charset="0"/>
                </a:rPr>
                <a:t>목표</a:t>
              </a:r>
            </a:p>
          </p:txBody>
        </p:sp>
        <p:sp>
          <p:nvSpPr>
            <p:cNvPr id="31" name="AutoShape 14"/>
            <p:cNvSpPr>
              <a:spLocks noChangeAspect="1" noChangeArrowheads="1"/>
            </p:cNvSpPr>
            <p:nvPr/>
          </p:nvSpPr>
          <p:spPr bwMode="auto">
            <a:xfrm>
              <a:off x="10074104" y="3259165"/>
              <a:ext cx="403225" cy="876301"/>
            </a:xfrm>
            <a:prstGeom prst="flowChartOffpageConnector">
              <a:avLst/>
            </a:prstGeom>
            <a:solidFill>
              <a:srgbClr val="CCFF99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ko-KR" altLang="en-US">
                  <a:solidFill>
                    <a:schemeClr val="accent2"/>
                  </a:solidFill>
                  <a:ea typeface="굴림" panose="020B0600000101010101" pitchFamily="50" charset="-127"/>
                </a:rPr>
                <a:t>절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ko-KR" altLang="en-US">
                  <a:solidFill>
                    <a:schemeClr val="accent2"/>
                  </a:solidFill>
                  <a:ea typeface="굴림" panose="020B0600000101010101" pitchFamily="50" charset="-127"/>
                </a:rPr>
                <a:t>감</a:t>
              </a: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9481967" y="3027391"/>
              <a:ext cx="553357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5715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7145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2860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ko-KR" sz="1100" dirty="0" smtClean="0">
                  <a:solidFill>
                    <a:schemeClr val="accent2"/>
                  </a:solidFill>
                  <a:latin typeface="Tahoma" panose="020B0604030504040204" pitchFamily="34" charset="0"/>
                </a:rPr>
                <a:t>100%</a:t>
              </a:r>
              <a:endParaRPr lang="ko-KR" altLang="en-US" sz="1100" dirty="0">
                <a:solidFill>
                  <a:schemeClr val="accent2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9553404" y="3259166"/>
              <a:ext cx="379413" cy="1143000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rgbClr val="FFFFFF"/>
                </a:gs>
                <a:gs pos="100000">
                  <a:srgbClr val="FFCC99"/>
                </a:gs>
              </a:gsLst>
              <a:lin ang="0" scaled="1"/>
            </a:gra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5715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7145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2860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lnSpc>
                  <a:spcPct val="100000"/>
                </a:lnSpc>
              </a:pPr>
              <a:r>
                <a:rPr lang="ko-KR" altLang="en-US" b="1">
                  <a:latin typeface="Tahoma" panose="020B0604030504040204" pitchFamily="34" charset="0"/>
                </a:rPr>
                <a:t>기</a:t>
              </a:r>
            </a:p>
            <a:p>
              <a:pPr algn="ctr" latinLnBrk="0">
                <a:lnSpc>
                  <a:spcPct val="100000"/>
                </a:lnSpc>
              </a:pPr>
              <a:r>
                <a:rPr lang="ko-KR" altLang="en-US" b="1">
                  <a:latin typeface="Tahoma" panose="020B0604030504040204" pitchFamily="34" charset="0"/>
                </a:rPr>
                <a:t>존</a:t>
              </a: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0058229" y="4104375"/>
              <a:ext cx="61277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5715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7145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2860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</a:pPr>
              <a:r>
                <a:rPr lang="en-US" altLang="ko-KR" sz="1100" dirty="0" smtClean="0">
                  <a:solidFill>
                    <a:schemeClr val="accent2"/>
                  </a:solidFill>
                  <a:latin typeface="Tahoma" panose="020B0604030504040204" pitchFamily="34" charset="0"/>
                </a:rPr>
                <a:t>15%</a:t>
              </a:r>
              <a:endParaRPr lang="ko-KR" altLang="en-US" sz="1100" dirty="0">
                <a:solidFill>
                  <a:schemeClr val="accent2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10004254" y="3027391"/>
              <a:ext cx="47641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5715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7145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286000" defTabSz="76200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ko-KR" sz="1100" dirty="0" smtClean="0">
                  <a:solidFill>
                    <a:srgbClr val="FF3300"/>
                  </a:solidFill>
                  <a:latin typeface="Tahoma" panose="020B0604030504040204" pitchFamily="34" charset="0"/>
                </a:rPr>
                <a:t>85%</a:t>
              </a:r>
              <a:endParaRPr lang="ko-KR" altLang="en-US" sz="1100" dirty="0">
                <a:solidFill>
                  <a:srgbClr val="FF33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9932817" y="3259166"/>
              <a:ext cx="139700" cy="653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9528004" y="4402166"/>
              <a:ext cx="97631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1363720" y="2478751"/>
            <a:ext cx="2124299" cy="3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rgbClr val="0033CC"/>
                </a:solidFill>
                <a:latin typeface="휴먼엑스포" panose="02030504000101010101" pitchFamily="18" charset="-127"/>
              </a:rPr>
              <a:t>현장근무인력 </a:t>
            </a:r>
            <a:r>
              <a:rPr lang="ko-KR" altLang="en-US" sz="1400" b="1" dirty="0" smtClean="0">
                <a:solidFill>
                  <a:srgbClr val="0033CC"/>
                </a:solidFill>
                <a:latin typeface="휴먼엑스포" panose="02030504000101010101" pitchFamily="18" charset="-127"/>
              </a:rPr>
              <a:t>인건비</a:t>
            </a:r>
            <a:endParaRPr lang="ko-KR" altLang="en-US" sz="1400" dirty="0">
              <a:solidFill>
                <a:srgbClr val="0033CC"/>
              </a:solidFill>
              <a:latin typeface="휴먼엑스포" panose="02030504000101010101" pitchFamily="18" charset="-127"/>
            </a:endParaRP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1623845" y="2801013"/>
            <a:ext cx="4584700" cy="15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(</a:t>
            </a:r>
            <a:r>
              <a:rPr lang="ko-KR" altLang="en-US" sz="1200" b="1" dirty="0" err="1" smtClean="0">
                <a:solidFill>
                  <a:schemeClr val="tx1"/>
                </a:solidFill>
                <a:ea typeface="굴림체" panose="020B0609000101010101" pitchFamily="49" charset="-127"/>
              </a:rPr>
              <a:t>근무자수</a:t>
            </a:r>
            <a:r>
              <a:rPr lang="en-US" altLang="ko-KR" sz="1200" b="1" dirty="0">
                <a:ea typeface="굴림체" panose="020B0609000101010101" pitchFamily="49" charset="-127"/>
              </a:rPr>
              <a:t>/</a:t>
            </a: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1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명</a:t>
            </a:r>
            <a:r>
              <a:rPr lang="en-US" altLang="ko-KR" sz="1200" b="1" dirty="0">
                <a:solidFill>
                  <a:schemeClr val="tx1"/>
                </a:solidFill>
                <a:ea typeface="굴림체" panose="020B0609000101010101" pitchFamily="49" charset="-127"/>
              </a:rPr>
              <a:t>) </a:t>
            </a:r>
            <a:endParaRPr lang="en-US" altLang="ko-KR" sz="1200" b="1" dirty="0" smtClean="0">
              <a:solidFill>
                <a:schemeClr val="tx1"/>
              </a:solidFill>
              <a:ea typeface="굴림체" panose="020B0609000101010101" pitchFamily="49" charset="-127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ea typeface="굴림체" panose="020B0609000101010101" pitchFamily="49" charset="-127"/>
              </a:rPr>
              <a:t>=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하루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근무시간</a:t>
            </a: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(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8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시간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) </a:t>
            </a:r>
            <a:r>
              <a:rPr lang="en-US" altLang="ko-KR" sz="1200" b="1" dirty="0">
                <a:ea typeface="굴림체" panose="020B0609000101010101" pitchFamily="49" charset="-127"/>
              </a:rPr>
              <a:t>x </a:t>
            </a:r>
            <a:r>
              <a:rPr lang="ko-KR" altLang="en-US" sz="1200" b="1" dirty="0">
                <a:ea typeface="굴림체" panose="020B0609000101010101" pitchFamily="49" charset="-127"/>
              </a:rPr>
              <a:t>시간당 </a:t>
            </a:r>
            <a:r>
              <a:rPr lang="ko-KR" altLang="en-US" sz="1200" b="1" dirty="0" err="1">
                <a:ea typeface="굴림체" panose="020B0609000101010101" pitchFamily="49" charset="-127"/>
              </a:rPr>
              <a:t>임율</a:t>
            </a:r>
            <a:r>
              <a:rPr lang="en-US" altLang="ko-KR" sz="1200" b="1" dirty="0">
                <a:ea typeface="굴림체" panose="020B0609000101010101" pitchFamily="49" charset="-127"/>
              </a:rPr>
              <a:t>(10,030</a:t>
            </a:r>
            <a:r>
              <a:rPr lang="ko-KR" altLang="en-US" sz="1200" b="1" dirty="0">
                <a:ea typeface="굴림체" panose="020B0609000101010101" pitchFamily="49" charset="-127"/>
              </a:rPr>
              <a:t>원</a:t>
            </a:r>
            <a:r>
              <a:rPr lang="en-US" altLang="ko-KR" sz="1200" b="1" dirty="0">
                <a:ea typeface="굴림체" panose="020B0609000101010101" pitchFamily="49" charset="-127"/>
              </a:rPr>
              <a:t>)) 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=80,240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원</a:t>
            </a:r>
            <a:r>
              <a:rPr lang="en-US" altLang="ko-KR" sz="1200" b="1" dirty="0">
                <a:ea typeface="굴림체" panose="020B0609000101010101" pitchFamily="49" charset="-127"/>
              </a:rPr>
              <a:t> 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X </a:t>
            </a:r>
            <a:r>
              <a:rPr lang="ko-KR" altLang="en-US" sz="1200" b="1" dirty="0">
                <a:ea typeface="굴림체" panose="020B0609000101010101" pitchFamily="49" charset="-127"/>
              </a:rPr>
              <a:t>연간일근무일수</a:t>
            </a:r>
            <a:r>
              <a:rPr lang="en-US" altLang="ko-KR" sz="1200" b="1" dirty="0">
                <a:ea typeface="굴림체" panose="020B0609000101010101" pitchFamily="49" charset="-127"/>
              </a:rPr>
              <a:t>(280</a:t>
            </a:r>
            <a:r>
              <a:rPr lang="ko-KR" altLang="en-US" sz="1200" b="1" dirty="0">
                <a:ea typeface="굴림체" panose="020B0609000101010101" pitchFamily="49" charset="-127"/>
              </a:rPr>
              <a:t>일</a:t>
            </a:r>
            <a:r>
              <a:rPr lang="en-US" altLang="ko-KR" sz="1200" b="1" dirty="0">
                <a:ea typeface="굴림체" panose="020B0609000101010101" pitchFamily="49" charset="-127"/>
              </a:rPr>
              <a:t>) </a:t>
            </a:r>
            <a:endParaRPr lang="en-US" altLang="ko-KR" sz="1200" b="1" dirty="0" smtClean="0">
              <a:ea typeface="굴림체" panose="020B0609000101010101" pitchFamily="49" charset="-127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=22,467,200</a:t>
            </a:r>
            <a:r>
              <a:rPr lang="ko-KR" altLang="en-US" sz="1200" b="1" dirty="0">
                <a:ea typeface="굴림체" panose="020B0609000101010101" pitchFamily="49" charset="-127"/>
              </a:rPr>
              <a:t>원 </a:t>
            </a:r>
            <a:r>
              <a:rPr lang="en-US" altLang="ko-KR" sz="1200" b="1" dirty="0">
                <a:ea typeface="굴림체" panose="020B0609000101010101" pitchFamily="49" charset="-127"/>
              </a:rPr>
              <a:t>X </a:t>
            </a:r>
            <a:r>
              <a:rPr lang="ko-KR" altLang="en-US" sz="1200" b="1" dirty="0" err="1" smtClean="0">
                <a:solidFill>
                  <a:schemeClr val="tx1"/>
                </a:solidFill>
                <a:ea typeface="굴림체" panose="020B0609000101010101" pitchFamily="49" charset="-127"/>
              </a:rPr>
              <a:t>복지비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ea typeface="굴림체" panose="020B0609000101010101" pitchFamily="49" charset="-127"/>
              </a:rPr>
              <a:t>등 간접비용</a:t>
            </a:r>
            <a:r>
              <a:rPr lang="en-US" altLang="ko-KR" sz="1200" b="1" dirty="0">
                <a:solidFill>
                  <a:schemeClr val="tx1"/>
                </a:solidFill>
                <a:ea typeface="굴림체" panose="020B0609000101010101" pitchFamily="49" charset="-127"/>
              </a:rPr>
              <a:t>(200%) </a:t>
            </a:r>
            <a:endParaRPr lang="en-US" altLang="ko-KR" sz="1200" b="1" dirty="0" smtClean="0">
              <a:solidFill>
                <a:schemeClr val="tx1"/>
              </a:solidFill>
              <a:ea typeface="굴림체" panose="020B0609000101010101" pitchFamily="49" charset="-127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ea typeface="굴림체" panose="020B0609000101010101" pitchFamily="49" charset="-127"/>
              </a:rPr>
              <a:t>=44,934,400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원 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(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약 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4500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만원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=4500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만원</a:t>
            </a:r>
            <a:r>
              <a:rPr lang="en-US" altLang="ko-KR" sz="1200" b="1" dirty="0">
                <a:ea typeface="굴림체" panose="020B0609000101010101" pitchFamily="49" charset="-127"/>
              </a:rPr>
              <a:t> 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X </a:t>
            </a:r>
            <a:r>
              <a:rPr lang="ko-KR" altLang="en-US" sz="1200" b="1" dirty="0" err="1" smtClean="0">
                <a:ea typeface="굴림체" panose="020B0609000101010101" pitchFamily="49" charset="-127"/>
              </a:rPr>
              <a:t>숙련자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1.5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배</a:t>
            </a:r>
            <a:endParaRPr lang="en-US" altLang="ko-KR" sz="1200" b="1" dirty="0" smtClean="0">
              <a:ea typeface="굴림체" panose="020B0609000101010101" pitchFamily="49" charset="-127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=6750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만원</a:t>
            </a:r>
            <a:endParaRPr lang="en-US" altLang="ko-KR" sz="1200" b="1" dirty="0">
              <a:solidFill>
                <a:schemeClr val="tx1"/>
              </a:solidFill>
              <a:ea typeface="굴림체" panose="020B0609000101010101" pitchFamily="49" charset="-127"/>
            </a:endParaRP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5871336" y="3092957"/>
            <a:ext cx="368141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rgbClr val="0033CC"/>
                </a:solidFill>
                <a:latin typeface="휴먼엑스포" panose="02030504000101010101" pitchFamily="18" charset="-127"/>
              </a:rPr>
              <a:t>현장근무인력 감소로 인한 생산비용 절감</a:t>
            </a:r>
            <a:endParaRPr lang="ko-KR" altLang="en-US" sz="1400" dirty="0">
              <a:solidFill>
                <a:srgbClr val="0033CC"/>
              </a:solidFill>
              <a:latin typeface="휴먼엑스포" panose="02030504000101010101" pitchFamily="18" charset="-127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1366661" y="4478903"/>
            <a:ext cx="2265364" cy="3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33CC33"/>
              </a:buClr>
              <a:buSzPct val="180000"/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rgbClr val="0033CC"/>
                </a:solidFill>
                <a:latin typeface="휴먼엑스포" panose="02030504000101010101" pitchFamily="18" charset="-127"/>
              </a:rPr>
              <a:t>연간 투자비 </a:t>
            </a:r>
            <a:r>
              <a:rPr lang="ko-KR" altLang="en-US" sz="1400" b="1" dirty="0" err="1">
                <a:solidFill>
                  <a:srgbClr val="0033CC"/>
                </a:solidFill>
                <a:latin typeface="휴먼엑스포" panose="02030504000101010101" pitchFamily="18" charset="-127"/>
              </a:rPr>
              <a:t>회수금액</a:t>
            </a:r>
            <a:r>
              <a:rPr lang="ko-KR" altLang="en-US" sz="1400" b="1" dirty="0">
                <a:solidFill>
                  <a:srgbClr val="0033CC"/>
                </a:solidFill>
                <a:latin typeface="휴먼엑스포" panose="02030504000101010101" pitchFamily="18" charset="-127"/>
              </a:rPr>
              <a:t> </a:t>
            </a:r>
            <a:endParaRPr lang="ko-KR" altLang="en-US" sz="1400" dirty="0">
              <a:solidFill>
                <a:srgbClr val="0033CC"/>
              </a:solidFill>
              <a:latin typeface="휴먼엑스포" panose="02030504000101010101" pitchFamily="18" charset="-127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1623845" y="4851351"/>
            <a:ext cx="527423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숙련 근무 자수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 /</a:t>
            </a:r>
            <a:r>
              <a:rPr lang="en-US" altLang="ko-KR" sz="1200" b="1" dirty="0">
                <a:ea typeface="굴림체" panose="020B0609000101010101" pitchFamily="49" charset="-127"/>
              </a:rPr>
              <a:t>3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명</a:t>
            </a:r>
            <a:r>
              <a:rPr lang="en-US" altLang="ko-KR" sz="1200" b="1" dirty="0">
                <a:solidFill>
                  <a:schemeClr val="tx1"/>
                </a:solidFill>
                <a:ea typeface="굴림체" panose="020B0609000101010101" pitchFamily="49" charset="-127"/>
              </a:rPr>
              <a:t>) </a:t>
            </a:r>
            <a:endParaRPr lang="en-US" altLang="ko-KR" sz="1200" b="1" dirty="0" smtClean="0">
              <a:solidFill>
                <a:schemeClr val="tx1"/>
              </a:solidFill>
              <a:ea typeface="굴림체" panose="020B0609000101010101" pitchFamily="49" charset="-127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ea typeface="굴림체" panose="020B0609000101010101" pitchFamily="49" charset="-127"/>
              </a:rPr>
              <a:t>2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억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250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만원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X 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자동화 부대비용 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(0.15) 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ea typeface="굴림체" panose="020B0609000101010101" pitchFamily="49" charset="-127"/>
              </a:rPr>
              <a:t>      =3037(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약</a:t>
            </a:r>
            <a:r>
              <a:rPr lang="en-US" altLang="ko-KR" sz="1200" b="1" dirty="0">
                <a:ea typeface="굴림체" panose="020B0609000101010101" pitchFamily="49" charset="-127"/>
              </a:rPr>
              <a:t>3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000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만원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) 2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억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250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만원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>
                <a:solidFill>
                  <a:schemeClr val="tx1"/>
                </a:solidFill>
                <a:ea typeface="굴림체" panose="020B0609000101010101" pitchFamily="49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     =1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억</a:t>
            </a:r>
            <a:r>
              <a:rPr lang="en-US" altLang="ko-KR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7250</a:t>
            </a:r>
            <a:r>
              <a:rPr lang="ko-KR" altLang="en-US" sz="1200" b="1" dirty="0" smtClean="0">
                <a:solidFill>
                  <a:schemeClr val="tx1"/>
                </a:solidFill>
                <a:ea typeface="굴림체" panose="020B0609000101010101" pitchFamily="49" charset="-127"/>
              </a:rPr>
              <a:t>만원 회수</a:t>
            </a:r>
            <a:endParaRPr lang="en-US" altLang="ko-KR" sz="1200" b="1" dirty="0" smtClean="0">
              <a:solidFill>
                <a:schemeClr val="tx1"/>
              </a:solidFill>
              <a:ea typeface="굴림체" panose="020B0609000101010101" pitchFamily="49" charset="-127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altLang="ko-KR" sz="1200" b="1" dirty="0" smtClean="0">
                <a:ea typeface="굴림체" panose="020B0609000101010101" pitchFamily="49" charset="-127"/>
              </a:rPr>
              <a:t> 2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년 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= 3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억</a:t>
            </a:r>
            <a:r>
              <a:rPr lang="en-US" altLang="ko-KR" sz="1200" b="1" dirty="0" smtClean="0">
                <a:ea typeface="굴림체" panose="020B0609000101010101" pitchFamily="49" charset="-127"/>
              </a:rPr>
              <a:t>4500</a:t>
            </a:r>
            <a:r>
              <a:rPr lang="ko-KR" altLang="en-US" sz="1200" b="1" dirty="0" smtClean="0">
                <a:ea typeface="굴림체" panose="020B0609000101010101" pitchFamily="49" charset="-127"/>
              </a:rPr>
              <a:t>만원 회수</a:t>
            </a:r>
            <a:endParaRPr lang="en-US" altLang="ko-KR" sz="1200" b="1" dirty="0" smtClean="0"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44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682352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  <a:t>8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시스템 설계 기준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89574" y="1625340"/>
            <a:ext cx="3282221" cy="379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ko-KR" sz="1200" b="1" dirty="0">
              <a:solidFill>
                <a:schemeClr val="tx1"/>
              </a:solidFill>
              <a:latin typeface="+mn-ea"/>
            </a:endParaRPr>
          </a:p>
          <a:p>
            <a:pPr marL="228600" indent="-228600">
              <a:buAutoNum type="arabicPeriod"/>
            </a:pPr>
            <a:r>
              <a:rPr lang="ko-KR" altLang="en-US" sz="1100" b="1" dirty="0" err="1" smtClean="0">
                <a:latin typeface="+mn-ea"/>
              </a:rPr>
              <a:t>컨베어</a:t>
            </a:r>
            <a:endParaRPr lang="en-US" altLang="ko-KR" sz="1100" b="1" dirty="0" smtClean="0">
              <a:latin typeface="+mn-ea"/>
            </a:endParaRPr>
          </a:p>
          <a:p>
            <a:pPr marL="228600" indent="-228600">
              <a:buAutoNum type="arabicPeriod"/>
            </a:pPr>
            <a:endParaRPr lang="ko-KR" altLang="en-US" sz="1050" b="1" dirty="0">
              <a:solidFill>
                <a:srgbClr val="000099"/>
              </a:solidFill>
              <a:latin typeface="+mn-ea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200" dirty="0" err="1" smtClean="0">
                <a:latin typeface="+mn-ea"/>
              </a:rPr>
              <a:t>인입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인출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컨베어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: 1SET 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050" b="1" dirty="0">
                <a:latin typeface="+mn-ea"/>
              </a:rPr>
              <a:t>2. </a:t>
            </a:r>
            <a:r>
              <a:rPr lang="ko-KR" altLang="en-US" sz="1050" b="1" dirty="0" err="1">
                <a:latin typeface="+mn-ea"/>
              </a:rPr>
              <a:t>콘베이어</a:t>
            </a:r>
            <a:r>
              <a:rPr lang="ko-KR" altLang="en-US" sz="1050" b="1" dirty="0">
                <a:latin typeface="+mn-ea"/>
              </a:rPr>
              <a:t> 재질 및 </a:t>
            </a:r>
            <a:r>
              <a:rPr lang="ko-KR" altLang="en-US" sz="1050" b="1" dirty="0" smtClean="0">
                <a:latin typeface="+mn-ea"/>
              </a:rPr>
              <a:t>종류</a:t>
            </a:r>
            <a:endParaRPr lang="en-US" altLang="ko-KR" sz="1050" b="1" dirty="0" smtClean="0">
              <a:latin typeface="+mn-ea"/>
            </a:endParaRPr>
          </a:p>
          <a:p>
            <a:endParaRPr lang="ko-KR" altLang="en-US" sz="1050" b="1" dirty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STEEL ROLLER CONVEYOR 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050" b="1" dirty="0">
                <a:latin typeface="+mn-ea"/>
              </a:rPr>
              <a:t>3. </a:t>
            </a:r>
            <a:r>
              <a:rPr lang="ko-KR" altLang="en-US" sz="1050" b="1" dirty="0" smtClean="0">
                <a:latin typeface="+mn-ea"/>
              </a:rPr>
              <a:t>시스템 </a:t>
            </a:r>
            <a:r>
              <a:rPr lang="ko-KR" altLang="en-US" sz="1050" b="1" dirty="0" err="1">
                <a:latin typeface="+mn-ea"/>
              </a:rPr>
              <a:t>공정속도</a:t>
            </a:r>
            <a:r>
              <a:rPr lang="en-US" altLang="ko-KR" sz="1050" b="1" dirty="0">
                <a:latin typeface="+mn-ea"/>
              </a:rPr>
              <a:t>(SPEED</a:t>
            </a:r>
            <a:r>
              <a:rPr lang="en-US" altLang="ko-KR" sz="1050" b="1" dirty="0" smtClean="0">
                <a:latin typeface="+mn-ea"/>
              </a:rPr>
              <a:t>)</a:t>
            </a:r>
          </a:p>
          <a:p>
            <a:endParaRPr lang="en-US" altLang="ko-KR" sz="1050" b="1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컨베어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운영속도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200" dirty="0" err="1" smtClean="0">
                <a:latin typeface="+mn-ea"/>
              </a:rPr>
              <a:t>고객사</a:t>
            </a:r>
            <a:r>
              <a:rPr lang="ko-KR" altLang="en-US" sz="1200" dirty="0" smtClean="0">
                <a:latin typeface="+mn-ea"/>
              </a:rPr>
              <a:t> 요구사항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(M/min) </a:t>
            </a:r>
          </a:p>
          <a:p>
            <a:pPr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인입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인출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처리시간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: 5 sec.</a:t>
            </a:r>
          </a:p>
          <a:p>
            <a:pPr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ROBOT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처리시간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고객사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요구사항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sec)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VISION SYSTEM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처리시간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: 5 sec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>
              <a:buFontTx/>
              <a:buChar char="-"/>
            </a:pPr>
            <a:endParaRPr lang="en-US" altLang="ko-KR" sz="1200" dirty="0">
              <a:latin typeface="+mn-ea"/>
            </a:endParaRPr>
          </a:p>
          <a:p>
            <a:r>
              <a:rPr lang="en-US" altLang="ko-KR" sz="1050" b="1" dirty="0">
                <a:latin typeface="+mn-ea"/>
              </a:rPr>
              <a:t>4. </a:t>
            </a:r>
            <a:r>
              <a:rPr lang="ko-KR" altLang="en-US" sz="1050" b="1" dirty="0">
                <a:latin typeface="+mn-ea"/>
              </a:rPr>
              <a:t>제어방법</a:t>
            </a:r>
          </a:p>
          <a:p>
            <a:endParaRPr lang="ko-KR" altLang="en-US" sz="1050" b="1" dirty="0">
              <a:solidFill>
                <a:srgbClr val="000099"/>
              </a:solidFill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 err="1" smtClean="0">
                <a:latin typeface="+mn-ea"/>
              </a:rPr>
              <a:t>컨베어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구동 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기어드 모터</a:t>
            </a:r>
          </a:p>
          <a:p>
            <a:pPr>
              <a:buFontTx/>
              <a:buChar char="-"/>
            </a:pP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스톱퍼</a:t>
            </a:r>
            <a:r>
              <a:rPr lang="ko-KR" altLang="en-US" sz="1200" dirty="0">
                <a:latin typeface="+mn-ea"/>
              </a:rPr>
              <a:t> 방식 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실린더 </a:t>
            </a:r>
            <a:r>
              <a:rPr lang="ko-KR" altLang="en-US" sz="1200" dirty="0" err="1">
                <a:latin typeface="+mn-ea"/>
              </a:rPr>
              <a:t>스톱퍼</a:t>
            </a:r>
            <a:endParaRPr lang="ko-KR" altLang="en-US" sz="1200" dirty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그리퍼</a:t>
            </a:r>
            <a:r>
              <a:rPr lang="ko-KR" altLang="en-US" sz="1200" dirty="0" smtClean="0">
                <a:latin typeface="+mn-ea"/>
              </a:rPr>
              <a:t> 구동   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 err="1" smtClean="0">
                <a:latin typeface="+mn-ea"/>
              </a:rPr>
              <a:t>고객사</a:t>
            </a:r>
            <a:r>
              <a:rPr lang="ko-KR" altLang="en-US" sz="1200" dirty="0" smtClean="0">
                <a:latin typeface="+mn-ea"/>
              </a:rPr>
              <a:t> 요구사항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845670" y="1694052"/>
            <a:ext cx="3205023" cy="348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ko-KR" sz="12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050" b="1" dirty="0" smtClean="0">
                <a:latin typeface="+mn-ea"/>
              </a:rPr>
              <a:t>5</a:t>
            </a:r>
            <a:r>
              <a:rPr lang="en-US" altLang="ko-KR" sz="1050" b="1" dirty="0">
                <a:latin typeface="+mn-ea"/>
              </a:rPr>
              <a:t>. ROBOT</a:t>
            </a:r>
            <a:endParaRPr lang="en-US" altLang="ko-KR" sz="1200" b="1" dirty="0">
              <a:latin typeface="+mn-ea"/>
            </a:endParaRPr>
          </a:p>
          <a:p>
            <a:endParaRPr lang="en-US" altLang="ko-KR" sz="1200" b="1" dirty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축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파렛타이징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로보트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가변 중량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1200" dirty="0" smtClean="0">
                <a:latin typeface="+mn-ea"/>
              </a:rPr>
              <a:t>50~500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Kg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050" b="1" dirty="0" smtClean="0">
                <a:latin typeface="+mn-ea"/>
              </a:rPr>
              <a:t>6. </a:t>
            </a:r>
            <a:r>
              <a:rPr lang="en-US" altLang="ko-KR" sz="1050" b="1" dirty="0">
                <a:latin typeface="+mn-ea"/>
              </a:rPr>
              <a:t>VISION SYSTEM</a:t>
            </a:r>
          </a:p>
          <a:p>
            <a:endParaRPr lang="en-US" altLang="ko-KR" sz="1050" b="1" dirty="0">
              <a:solidFill>
                <a:schemeClr val="tx1"/>
              </a:solidFill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COMPACT DUAL PORT TYPE</a:t>
            </a:r>
          </a:p>
          <a:p>
            <a:pPr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LED LIGHTING</a:t>
            </a:r>
          </a:p>
          <a:p>
            <a:pPr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수평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CAMERA</a:t>
            </a:r>
          </a:p>
          <a:p>
            <a:pPr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수직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CAMERA</a:t>
            </a:r>
          </a:p>
          <a:p>
            <a:pPr>
              <a:buFontTx/>
              <a:buChar char="-"/>
            </a:pPr>
            <a:endParaRPr lang="en-US" altLang="ko-KR" sz="1200" dirty="0">
              <a:latin typeface="+mn-ea"/>
            </a:endParaRPr>
          </a:p>
          <a:p>
            <a:r>
              <a:rPr lang="en-US" altLang="ko-KR" sz="1050" b="1" dirty="0" smtClean="0">
                <a:latin typeface="+mn-ea"/>
              </a:rPr>
              <a:t>7. </a:t>
            </a:r>
            <a:r>
              <a:rPr lang="ko-KR" altLang="en-US" sz="1050" b="1" dirty="0" smtClean="0">
                <a:latin typeface="+mn-ea"/>
              </a:rPr>
              <a:t>안전 센서 방법</a:t>
            </a:r>
            <a:endParaRPr lang="ko-KR" altLang="en-US" sz="1050" b="1" dirty="0">
              <a:latin typeface="+mn-ea"/>
            </a:endParaRPr>
          </a:p>
          <a:p>
            <a:endParaRPr lang="ko-KR" altLang="en-US" sz="1050" b="1" dirty="0">
              <a:solidFill>
                <a:srgbClr val="000099"/>
              </a:solidFill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휀스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W*D*2000L</a:t>
            </a:r>
          </a:p>
          <a:p>
            <a:pPr>
              <a:buFontTx/>
              <a:buChar char="-"/>
            </a:pPr>
            <a:r>
              <a:rPr lang="ko-KR" altLang="en-US" sz="1200" dirty="0" err="1" smtClean="0">
                <a:latin typeface="+mn-ea"/>
              </a:rPr>
              <a:t>휀스</a:t>
            </a:r>
            <a:r>
              <a:rPr lang="ko-KR" altLang="en-US" sz="1200" dirty="0" smtClean="0">
                <a:latin typeface="+mn-ea"/>
              </a:rPr>
              <a:t> 도어 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 smtClean="0">
                <a:latin typeface="+mn-ea"/>
              </a:rPr>
              <a:t>OMRON-D4SL-NSK10-LK-K</a:t>
            </a:r>
          </a:p>
          <a:p>
            <a:pPr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커튼 센서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1200" dirty="0" smtClean="0">
                <a:latin typeface="+mn-ea"/>
              </a:rPr>
              <a:t>SANIL-OL-SSR-12002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92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487458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  <a:t>9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견적 의뢰 질문서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+mj-ea"/>
              </a:rPr>
              <a:t>고객사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작성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3F9C-2E65-FE26-54DB-FC46E425F46A}"/>
              </a:ext>
            </a:extLst>
          </p:cNvPr>
          <p:cNvSpPr txBox="1"/>
          <p:nvPr/>
        </p:nvSpPr>
        <p:spPr>
          <a:xfrm>
            <a:off x="1636863" y="1541985"/>
            <a:ext cx="7973667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>
              <a:spcAft>
                <a:spcPts val="800"/>
              </a:spcAft>
              <a:buNone/>
            </a:pP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          </a:t>
            </a:r>
            <a:r>
              <a:rPr lang="ko-KR" altLang="en-US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b="0" i="0" u="none" strike="noStrike" dirty="0" err="1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프로젝트명</a:t>
            </a:r>
            <a:r>
              <a:rPr lang="en-US" altLang="ko-KR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endParaRPr lang="ko-KR" altLang="en-US" sz="1000" b="0" i="0" u="none" strike="noStrike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marR="0" indent="-228600" fontAlgn="base">
              <a:spcAft>
                <a:spcPts val="800"/>
              </a:spcAft>
              <a:buNone/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  자동화 접목 라인의 공정 </a:t>
            </a:r>
            <a:r>
              <a:rPr lang="ko-KR" altLang="en-US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흐름 </a:t>
            </a:r>
            <a:r>
              <a:rPr lang="en-US" altLang="ko-KR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제조업체</a:t>
            </a:r>
            <a:r>
              <a:rPr lang="en-US" altLang="ko-KR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:C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ontrol Plan</a:t>
            </a:r>
            <a:r>
              <a:rPr lang="en-US" altLang="ko-KR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/FMEA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 </a:t>
            </a:r>
            <a:r>
              <a:rPr lang="ko-KR" altLang="en-US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있으십니까</a:t>
            </a:r>
            <a:r>
              <a:rPr lang="en-US" altLang="ko-KR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1000" b="0" i="0" u="none" strike="noStrike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marR="0" indent="0" fontAlgn="base">
              <a:spcAft>
                <a:spcPts val="800"/>
              </a:spcAft>
              <a:buNone/>
            </a:pPr>
            <a:endParaRPr lang="ko-KR" altLang="en-US" sz="1000" b="0" i="0" u="none" strike="noStrike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marR="0" indent="-228600" fontAlgn="base">
              <a:spcAft>
                <a:spcPts val="800"/>
              </a:spcAft>
              <a:buNone/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  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LAY-OUT /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건축도 설치 구역 도면이 있으십니까</a:t>
            </a:r>
            <a:r>
              <a:rPr lang="en-US" altLang="ko-KR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482600" marR="0" indent="-228600" fontAlgn="base">
              <a:spcAft>
                <a:spcPts val="800"/>
              </a:spcAft>
              <a:buNone/>
            </a:pPr>
            <a:endParaRPr lang="ko-KR" altLang="en-US" sz="1000" b="0" i="0" u="none" strike="noStrike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marR="0" indent="-228600" fontAlgn="base">
              <a:spcAft>
                <a:spcPts val="800"/>
              </a:spcAft>
              <a:buNone/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3.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  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MAIN POWER (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전기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에어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 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용량은 알고 계십니까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(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 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220/380V 3P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에어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평균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6bar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marR="0" indent="-228600" fontAlgn="base">
              <a:spcAft>
                <a:spcPts val="800"/>
              </a:spcAft>
              <a:buNone/>
            </a:pPr>
            <a:endParaRPr lang="en-US" altLang="ko-KR" sz="12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indent="-228600" fontAlgn="base">
              <a:spcAft>
                <a:spcPts val="800"/>
              </a:spcAft>
            </a:pP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  자동화가 필요한 제품의 자료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도면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2D,3D/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동영상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있으십니까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482600" marR="0" indent="-228600" fontAlgn="base">
              <a:spcAft>
                <a:spcPts val="800"/>
              </a:spcAft>
              <a:buNone/>
            </a:pPr>
            <a:endParaRPr lang="en-US" altLang="ko-KR" sz="12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marR="0" indent="-228600" fontAlgn="base">
              <a:spcAft>
                <a:spcPts val="800"/>
              </a:spcAft>
              <a:buNone/>
            </a:pPr>
            <a:r>
              <a:rPr lang="en-US" altLang="ko-KR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5.</a:t>
            </a:r>
            <a:r>
              <a:rPr lang="ko-KR" altLang="en-US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 귀사에서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지정한 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구매품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기계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전장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메이커가 있으십니까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482600" marR="0" indent="-228600" fontAlgn="base">
              <a:spcAft>
                <a:spcPts val="800"/>
              </a:spcAft>
              <a:buNone/>
            </a:pPr>
            <a:endParaRPr lang="ko-KR" altLang="en-US" sz="1000" b="0" i="0" u="none" strike="noStrike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marR="0" indent="-228600" fontAlgn="base">
              <a:spcAft>
                <a:spcPts val="800"/>
              </a:spcAft>
              <a:buNone/>
            </a:pP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6.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 하루 기준 예상 생산수량 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 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작업시간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작업자 근무시간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 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어떻게 되십니까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endParaRPr lang="en-US" altLang="ko-KR" sz="1200" b="0" i="0" u="none" strike="noStrike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marR="0" indent="-228600" fontAlgn="base">
              <a:spcAft>
                <a:spcPts val="800"/>
              </a:spcAft>
              <a:buNone/>
            </a:pPr>
            <a:endParaRPr lang="ko-KR" altLang="en-US" sz="1000" b="0" i="0" u="none" strike="noStrike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82600" marR="0" indent="-228600" fontAlgn="base">
              <a:spcAft>
                <a:spcPts val="800"/>
              </a:spcAft>
            </a:pP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en-US" altLang="ko-KR" sz="1200" b="0" i="0" u="none" strike="noStrike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 도입이 필요한 시기</a:t>
            </a:r>
            <a:r>
              <a:rPr lang="en-US" altLang="ko-KR" sz="12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1000" b="0" i="0" u="none" strike="noStrike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66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8A1BD83-5546-4F71-B10E-F1B83C6F9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0CAA6332-5958-444A-8DF0-27CEAAECE834}"/>
              </a:ext>
            </a:extLst>
          </p:cNvPr>
          <p:cNvSpPr/>
          <p:nvPr/>
        </p:nvSpPr>
        <p:spPr>
          <a:xfrm flipH="1" flipV="1">
            <a:off x="3720829" y="0"/>
            <a:ext cx="8471171" cy="6857999"/>
          </a:xfrm>
          <a:custGeom>
            <a:avLst/>
            <a:gdLst>
              <a:gd name="connsiteX0" fmla="*/ 5099710 w 8471171"/>
              <a:gd name="connsiteY0" fmla="*/ 6857999 h 6857999"/>
              <a:gd name="connsiteX1" fmla="*/ 0 w 8471171"/>
              <a:gd name="connsiteY1" fmla="*/ 6857999 h 6857999"/>
              <a:gd name="connsiteX2" fmla="*/ 0 w 8471171"/>
              <a:gd name="connsiteY2" fmla="*/ 0 h 6857999"/>
              <a:gd name="connsiteX3" fmla="*/ 8471171 w 8471171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1171" h="6857999">
                <a:moveTo>
                  <a:pt x="5099710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847117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2B1E7DDB-7DD1-4249-A9C0-E88A73DA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245" y="3244627"/>
            <a:ext cx="148568" cy="207994"/>
          </a:xfrm>
          <a:custGeom>
            <a:avLst/>
            <a:gdLst>
              <a:gd name="connsiteX0" fmla="*/ 31751 w 63500"/>
              <a:gd name="connsiteY0" fmla="*/ 19050 h 88900"/>
              <a:gd name="connsiteX1" fmla="*/ 17463 w 63500"/>
              <a:gd name="connsiteY1" fmla="*/ 32544 h 88900"/>
              <a:gd name="connsiteX2" fmla="*/ 31751 w 63500"/>
              <a:gd name="connsiteY2" fmla="*/ 46038 h 88900"/>
              <a:gd name="connsiteX3" fmla="*/ 46039 w 63500"/>
              <a:gd name="connsiteY3" fmla="*/ 32544 h 88900"/>
              <a:gd name="connsiteX4" fmla="*/ 31751 w 63500"/>
              <a:gd name="connsiteY4" fmla="*/ 19050 h 88900"/>
              <a:gd name="connsiteX5" fmla="*/ 31750 w 63500"/>
              <a:gd name="connsiteY5" fmla="*/ 0 h 88900"/>
              <a:gd name="connsiteX6" fmla="*/ 63500 w 63500"/>
              <a:gd name="connsiteY6" fmla="*/ 32597 h 88900"/>
              <a:gd name="connsiteX7" fmla="*/ 31750 w 63500"/>
              <a:gd name="connsiteY7" fmla="*/ 88900 h 88900"/>
              <a:gd name="connsiteX8" fmla="*/ 0 w 63500"/>
              <a:gd name="connsiteY8" fmla="*/ 32597 h 88900"/>
              <a:gd name="connsiteX9" fmla="*/ 31750 w 63500"/>
              <a:gd name="connsiteY9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00" h="88900">
                <a:moveTo>
                  <a:pt x="31751" y="19050"/>
                </a:moveTo>
                <a:cubicBezTo>
                  <a:pt x="23860" y="19050"/>
                  <a:pt x="17463" y="25091"/>
                  <a:pt x="17463" y="32544"/>
                </a:cubicBezTo>
                <a:cubicBezTo>
                  <a:pt x="17463" y="39997"/>
                  <a:pt x="23860" y="46038"/>
                  <a:pt x="31751" y="46038"/>
                </a:cubicBezTo>
                <a:cubicBezTo>
                  <a:pt x="39642" y="46038"/>
                  <a:pt x="46039" y="39997"/>
                  <a:pt x="46039" y="32544"/>
                </a:cubicBezTo>
                <a:cubicBezTo>
                  <a:pt x="46039" y="25091"/>
                  <a:pt x="39642" y="19050"/>
                  <a:pt x="31751" y="19050"/>
                </a:cubicBezTo>
                <a:close/>
                <a:moveTo>
                  <a:pt x="31750" y="0"/>
                </a:moveTo>
                <a:cubicBezTo>
                  <a:pt x="49068" y="0"/>
                  <a:pt x="63500" y="14817"/>
                  <a:pt x="63500" y="32597"/>
                </a:cubicBezTo>
                <a:cubicBezTo>
                  <a:pt x="63500" y="50377"/>
                  <a:pt x="31750" y="88900"/>
                  <a:pt x="31750" y="88900"/>
                </a:cubicBezTo>
                <a:cubicBezTo>
                  <a:pt x="31750" y="88900"/>
                  <a:pt x="0" y="50377"/>
                  <a:pt x="0" y="32597"/>
                </a:cubicBezTo>
                <a:cubicBezTo>
                  <a:pt x="0" y="14817"/>
                  <a:pt x="14432" y="0"/>
                  <a:pt x="317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B65CA-C1FA-4E3E-B3B3-0601FEDA1BB1}"/>
              </a:ext>
            </a:extLst>
          </p:cNvPr>
          <p:cNvSpPr txBox="1"/>
          <p:nvPr/>
        </p:nvSpPr>
        <p:spPr>
          <a:xfrm>
            <a:off x="7569825" y="3225514"/>
            <a:ext cx="4622174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경상남도 양산시 </a:t>
            </a:r>
            <a:r>
              <a:rPr lang="ko-KR" altLang="en-US" sz="1000" dirty="0" err="1">
                <a:solidFill>
                  <a:schemeClr val="bg1"/>
                </a:solidFill>
                <a:latin typeface="+mj-ea"/>
                <a:ea typeface="+mj-ea"/>
              </a:rPr>
              <a:t>유산동</a:t>
            </a: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467-14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도로명주소 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유산공단 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8</a:t>
            </a: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길 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83-3 (</a:t>
            </a:r>
            <a:r>
              <a:rPr lang="ko-KR" altLang="en-US" sz="1000" dirty="0" err="1">
                <a:solidFill>
                  <a:schemeClr val="bg1"/>
                </a:solidFill>
                <a:latin typeface="+mj-ea"/>
                <a:ea typeface="+mj-ea"/>
              </a:rPr>
              <a:t>유산동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10" name="Freeform 702">
            <a:extLst>
              <a:ext uri="{FF2B5EF4-FFF2-40B4-BE49-F238E27FC236}">
                <a16:creationId xmlns:a16="http://schemas.microsoft.com/office/drawing/2014/main" id="{07943E41-F808-4F4C-8355-7210BECF43A5}"/>
              </a:ext>
            </a:extLst>
          </p:cNvPr>
          <p:cNvSpPr>
            <a:spLocks/>
          </p:cNvSpPr>
          <p:nvPr/>
        </p:nvSpPr>
        <p:spPr bwMode="auto">
          <a:xfrm>
            <a:off x="7276388" y="3771401"/>
            <a:ext cx="204282" cy="200566"/>
          </a:xfrm>
          <a:custGeom>
            <a:avLst/>
            <a:gdLst>
              <a:gd name="T0" fmla="*/ 64 w 88"/>
              <a:gd name="T1" fmla="*/ 88 h 88"/>
              <a:gd name="T2" fmla="*/ 0 w 88"/>
              <a:gd name="T3" fmla="*/ 24 h 88"/>
              <a:gd name="T4" fmla="*/ 0 w 88"/>
              <a:gd name="T5" fmla="*/ 8 h 88"/>
              <a:gd name="T6" fmla="*/ 8 w 88"/>
              <a:gd name="T7" fmla="*/ 0 h 88"/>
              <a:gd name="T8" fmla="*/ 24 w 88"/>
              <a:gd name="T9" fmla="*/ 0 h 88"/>
              <a:gd name="T10" fmla="*/ 27 w 88"/>
              <a:gd name="T11" fmla="*/ 1 h 88"/>
              <a:gd name="T12" fmla="*/ 28 w 88"/>
              <a:gd name="T13" fmla="*/ 7 h 88"/>
              <a:gd name="T14" fmla="*/ 28 w 88"/>
              <a:gd name="T15" fmla="*/ 25 h 88"/>
              <a:gd name="T16" fmla="*/ 27 w 88"/>
              <a:gd name="T17" fmla="*/ 31 h 88"/>
              <a:gd name="T18" fmla="*/ 24 w 88"/>
              <a:gd name="T19" fmla="*/ 32 h 88"/>
              <a:gd name="T20" fmla="*/ 20 w 88"/>
              <a:gd name="T21" fmla="*/ 32 h 88"/>
              <a:gd name="T22" fmla="*/ 21 w 88"/>
              <a:gd name="T23" fmla="*/ 37 h 88"/>
              <a:gd name="T24" fmla="*/ 52 w 88"/>
              <a:gd name="T25" fmla="*/ 68 h 88"/>
              <a:gd name="T26" fmla="*/ 56 w 88"/>
              <a:gd name="T27" fmla="*/ 68 h 88"/>
              <a:gd name="T28" fmla="*/ 56 w 88"/>
              <a:gd name="T29" fmla="*/ 64 h 88"/>
              <a:gd name="T30" fmla="*/ 57 w 88"/>
              <a:gd name="T31" fmla="*/ 61 h 88"/>
              <a:gd name="T32" fmla="*/ 62 w 88"/>
              <a:gd name="T33" fmla="*/ 60 h 88"/>
              <a:gd name="T34" fmla="*/ 82 w 88"/>
              <a:gd name="T35" fmla="*/ 60 h 88"/>
              <a:gd name="T36" fmla="*/ 87 w 88"/>
              <a:gd name="T37" fmla="*/ 61 h 88"/>
              <a:gd name="T38" fmla="*/ 88 w 88"/>
              <a:gd name="T39" fmla="*/ 64 h 88"/>
              <a:gd name="T40" fmla="*/ 88 w 88"/>
              <a:gd name="T41" fmla="*/ 80 h 88"/>
              <a:gd name="T42" fmla="*/ 80 w 88"/>
              <a:gd name="T43" fmla="*/ 88 h 88"/>
              <a:gd name="T44" fmla="*/ 64 w 88"/>
              <a:gd name="T4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88">
                <a:moveTo>
                  <a:pt x="64" y="88"/>
                </a:moveTo>
                <a:cubicBezTo>
                  <a:pt x="29" y="88"/>
                  <a:pt x="0" y="59"/>
                  <a:pt x="0" y="2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7" y="1"/>
                  <a:pt x="27" y="1"/>
                </a:cubicBezTo>
                <a:cubicBezTo>
                  <a:pt x="28" y="2"/>
                  <a:pt x="28" y="4"/>
                  <a:pt x="28" y="7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8"/>
                  <a:pt x="28" y="30"/>
                  <a:pt x="27" y="31"/>
                </a:cubicBezTo>
                <a:cubicBezTo>
                  <a:pt x="27" y="31"/>
                  <a:pt x="26" y="32"/>
                  <a:pt x="24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7"/>
                  <a:pt x="21" y="37"/>
                  <a:pt x="21" y="37"/>
                </a:cubicBezTo>
                <a:cubicBezTo>
                  <a:pt x="23" y="53"/>
                  <a:pt x="36" y="66"/>
                  <a:pt x="52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2"/>
                  <a:pt x="57" y="61"/>
                  <a:pt x="57" y="61"/>
                </a:cubicBezTo>
                <a:cubicBezTo>
                  <a:pt x="58" y="60"/>
                  <a:pt x="60" y="60"/>
                  <a:pt x="62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60"/>
                  <a:pt x="86" y="60"/>
                  <a:pt x="87" y="61"/>
                </a:cubicBezTo>
                <a:cubicBezTo>
                  <a:pt x="88" y="61"/>
                  <a:pt x="88" y="62"/>
                  <a:pt x="88" y="64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4"/>
                  <a:pt x="85" y="88"/>
                  <a:pt x="80" y="88"/>
                </a:cubicBezTo>
                <a:lnTo>
                  <a:pt x="64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0EAED1-887A-429C-A486-9B9C27A2CD70}"/>
              </a:ext>
            </a:extLst>
          </p:cNvPr>
          <p:cNvSpPr txBox="1"/>
          <p:nvPr/>
        </p:nvSpPr>
        <p:spPr>
          <a:xfrm>
            <a:off x="7569825" y="3748574"/>
            <a:ext cx="427886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T.055-381-9896 / F.055-387-9896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8B7FD9-A549-4503-B73A-A535B8884CD5}"/>
              </a:ext>
            </a:extLst>
          </p:cNvPr>
          <p:cNvSpPr txBox="1"/>
          <p:nvPr/>
        </p:nvSpPr>
        <p:spPr>
          <a:xfrm>
            <a:off x="7569825" y="4250034"/>
            <a:ext cx="427886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business@cmt2015.co.kr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ko-KR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Freeform 277">
            <a:extLst>
              <a:ext uri="{FF2B5EF4-FFF2-40B4-BE49-F238E27FC236}">
                <a16:creationId xmlns:a16="http://schemas.microsoft.com/office/drawing/2014/main" id="{1B599E64-4D70-4F3F-9575-04C3186B2572}"/>
              </a:ext>
            </a:extLst>
          </p:cNvPr>
          <p:cNvSpPr>
            <a:spLocks noEditPoints="1"/>
          </p:cNvSpPr>
          <p:nvPr/>
        </p:nvSpPr>
        <p:spPr bwMode="auto">
          <a:xfrm>
            <a:off x="7280640" y="4301202"/>
            <a:ext cx="195778" cy="143884"/>
          </a:xfrm>
          <a:custGeom>
            <a:avLst/>
            <a:gdLst>
              <a:gd name="T0" fmla="*/ 125 w 125"/>
              <a:gd name="T1" fmla="*/ 12 h 92"/>
              <a:gd name="T2" fmla="*/ 125 w 125"/>
              <a:gd name="T3" fmla="*/ 82 h 92"/>
              <a:gd name="T4" fmla="*/ 124 w 125"/>
              <a:gd name="T5" fmla="*/ 84 h 92"/>
              <a:gd name="T6" fmla="*/ 119 w 125"/>
              <a:gd name="T7" fmla="*/ 84 h 92"/>
              <a:gd name="T8" fmla="*/ 84 w 125"/>
              <a:gd name="T9" fmla="*/ 49 h 92"/>
              <a:gd name="T10" fmla="*/ 84 w 125"/>
              <a:gd name="T11" fmla="*/ 44 h 92"/>
              <a:gd name="T12" fmla="*/ 119 w 125"/>
              <a:gd name="T13" fmla="*/ 10 h 92"/>
              <a:gd name="T14" fmla="*/ 121 w 125"/>
              <a:gd name="T15" fmla="*/ 9 h 92"/>
              <a:gd name="T16" fmla="*/ 125 w 125"/>
              <a:gd name="T17" fmla="*/ 12 h 92"/>
              <a:gd name="T18" fmla="*/ 5 w 125"/>
              <a:gd name="T19" fmla="*/ 9 h 92"/>
              <a:gd name="T20" fmla="*/ 40 w 125"/>
              <a:gd name="T21" fmla="*/ 44 h 92"/>
              <a:gd name="T22" fmla="*/ 40 w 125"/>
              <a:gd name="T23" fmla="*/ 49 h 92"/>
              <a:gd name="T24" fmla="*/ 5 w 125"/>
              <a:gd name="T25" fmla="*/ 84 h 92"/>
              <a:gd name="T26" fmla="*/ 3 w 125"/>
              <a:gd name="T27" fmla="*/ 85 h 92"/>
              <a:gd name="T28" fmla="*/ 0 w 125"/>
              <a:gd name="T29" fmla="*/ 82 h 92"/>
              <a:gd name="T30" fmla="*/ 0 w 125"/>
              <a:gd name="T31" fmla="*/ 12 h 92"/>
              <a:gd name="T32" fmla="*/ 0 w 125"/>
              <a:gd name="T33" fmla="*/ 9 h 92"/>
              <a:gd name="T34" fmla="*/ 5 w 125"/>
              <a:gd name="T35" fmla="*/ 9 h 92"/>
              <a:gd name="T36" fmla="*/ 8 w 125"/>
              <a:gd name="T37" fmla="*/ 0 h 92"/>
              <a:gd name="T38" fmla="*/ 116 w 125"/>
              <a:gd name="T39" fmla="*/ 0 h 92"/>
              <a:gd name="T40" fmla="*/ 118 w 125"/>
              <a:gd name="T41" fmla="*/ 1 h 92"/>
              <a:gd name="T42" fmla="*/ 118 w 125"/>
              <a:gd name="T43" fmla="*/ 6 h 92"/>
              <a:gd name="T44" fmla="*/ 73 w 125"/>
              <a:gd name="T45" fmla="*/ 51 h 92"/>
              <a:gd name="T46" fmla="*/ 73 w 125"/>
              <a:gd name="T47" fmla="*/ 51 h 92"/>
              <a:gd name="T48" fmla="*/ 67 w 125"/>
              <a:gd name="T49" fmla="*/ 55 h 92"/>
              <a:gd name="T50" fmla="*/ 62 w 125"/>
              <a:gd name="T51" fmla="*/ 58 h 92"/>
              <a:gd name="T52" fmla="*/ 57 w 125"/>
              <a:gd name="T53" fmla="*/ 55 h 92"/>
              <a:gd name="T54" fmla="*/ 51 w 125"/>
              <a:gd name="T55" fmla="*/ 51 h 92"/>
              <a:gd name="T56" fmla="*/ 6 w 125"/>
              <a:gd name="T57" fmla="*/ 6 h 92"/>
              <a:gd name="T58" fmla="*/ 5 w 125"/>
              <a:gd name="T59" fmla="*/ 3 h 92"/>
              <a:gd name="T60" fmla="*/ 8 w 125"/>
              <a:gd name="T61" fmla="*/ 0 h 92"/>
              <a:gd name="T62" fmla="*/ 82 w 125"/>
              <a:gd name="T63" fmla="*/ 51 h 92"/>
              <a:gd name="T64" fmla="*/ 118 w 125"/>
              <a:gd name="T65" fmla="*/ 86 h 92"/>
              <a:gd name="T66" fmla="*/ 119 w 125"/>
              <a:gd name="T67" fmla="*/ 89 h 92"/>
              <a:gd name="T68" fmla="*/ 115 w 125"/>
              <a:gd name="T69" fmla="*/ 92 h 92"/>
              <a:gd name="T70" fmla="*/ 9 w 125"/>
              <a:gd name="T71" fmla="*/ 92 h 92"/>
              <a:gd name="T72" fmla="*/ 6 w 125"/>
              <a:gd name="T73" fmla="*/ 91 h 92"/>
              <a:gd name="T74" fmla="*/ 6 w 125"/>
              <a:gd name="T75" fmla="*/ 86 h 92"/>
              <a:gd name="T76" fmla="*/ 42 w 125"/>
              <a:gd name="T77" fmla="*/ 51 h 92"/>
              <a:gd name="T78" fmla="*/ 42 w 125"/>
              <a:gd name="T79" fmla="*/ 51 h 92"/>
              <a:gd name="T80" fmla="*/ 46 w 125"/>
              <a:gd name="T81" fmla="*/ 51 h 92"/>
              <a:gd name="T82" fmla="*/ 52 w 125"/>
              <a:gd name="T83" fmla="*/ 57 h 92"/>
              <a:gd name="T84" fmla="*/ 56 w 125"/>
              <a:gd name="T85" fmla="*/ 60 h 92"/>
              <a:gd name="T86" fmla="*/ 57 w 125"/>
              <a:gd name="T87" fmla="*/ 60 h 92"/>
              <a:gd name="T88" fmla="*/ 62 w 125"/>
              <a:gd name="T89" fmla="*/ 61 h 92"/>
              <a:gd name="T90" fmla="*/ 68 w 125"/>
              <a:gd name="T91" fmla="*/ 60 h 92"/>
              <a:gd name="T92" fmla="*/ 72 w 125"/>
              <a:gd name="T93" fmla="*/ 57 h 92"/>
              <a:gd name="T94" fmla="*/ 78 w 125"/>
              <a:gd name="T95" fmla="*/ 51 h 92"/>
              <a:gd name="T96" fmla="*/ 78 w 125"/>
              <a:gd name="T97" fmla="*/ 51 h 92"/>
              <a:gd name="T98" fmla="*/ 82 w 125"/>
              <a:gd name="T99" fmla="*/ 5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5" h="92">
                <a:moveTo>
                  <a:pt x="125" y="12"/>
                </a:moveTo>
                <a:cubicBezTo>
                  <a:pt x="125" y="82"/>
                  <a:pt x="125" y="82"/>
                  <a:pt x="125" y="82"/>
                </a:cubicBezTo>
                <a:cubicBezTo>
                  <a:pt x="125" y="83"/>
                  <a:pt x="124" y="84"/>
                  <a:pt x="124" y="84"/>
                </a:cubicBezTo>
                <a:cubicBezTo>
                  <a:pt x="122" y="86"/>
                  <a:pt x="120" y="86"/>
                  <a:pt x="119" y="84"/>
                </a:cubicBezTo>
                <a:cubicBezTo>
                  <a:pt x="84" y="49"/>
                  <a:pt x="84" y="49"/>
                  <a:pt x="84" y="49"/>
                </a:cubicBezTo>
                <a:cubicBezTo>
                  <a:pt x="83" y="47"/>
                  <a:pt x="83" y="45"/>
                  <a:pt x="84" y="44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9" y="9"/>
                  <a:pt x="120" y="9"/>
                  <a:pt x="121" y="9"/>
                </a:cubicBezTo>
                <a:cubicBezTo>
                  <a:pt x="123" y="9"/>
                  <a:pt x="125" y="10"/>
                  <a:pt x="125" y="12"/>
                </a:cubicBezTo>
                <a:close/>
                <a:moveTo>
                  <a:pt x="5" y="9"/>
                </a:moveTo>
                <a:cubicBezTo>
                  <a:pt x="40" y="44"/>
                  <a:pt x="40" y="44"/>
                  <a:pt x="40" y="44"/>
                </a:cubicBezTo>
                <a:cubicBezTo>
                  <a:pt x="41" y="45"/>
                  <a:pt x="41" y="47"/>
                  <a:pt x="40" y="49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5"/>
                  <a:pt x="4" y="85"/>
                  <a:pt x="3" y="85"/>
                </a:cubicBezTo>
                <a:cubicBezTo>
                  <a:pt x="1" y="85"/>
                  <a:pt x="0" y="84"/>
                  <a:pt x="0" y="8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0"/>
                  <a:pt x="0" y="9"/>
                </a:cubicBezTo>
                <a:cubicBezTo>
                  <a:pt x="2" y="8"/>
                  <a:pt x="4" y="8"/>
                  <a:pt x="5" y="9"/>
                </a:cubicBezTo>
                <a:close/>
                <a:moveTo>
                  <a:pt x="8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7" y="0"/>
                  <a:pt x="117" y="1"/>
                  <a:pt x="118" y="1"/>
                </a:cubicBezTo>
                <a:cubicBezTo>
                  <a:pt x="119" y="2"/>
                  <a:pt x="119" y="4"/>
                  <a:pt x="118" y="6"/>
                </a:cubicBezTo>
                <a:cubicBezTo>
                  <a:pt x="73" y="51"/>
                  <a:pt x="73" y="51"/>
                  <a:pt x="73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71" y="53"/>
                  <a:pt x="69" y="54"/>
                  <a:pt x="67" y="55"/>
                </a:cubicBezTo>
                <a:cubicBezTo>
                  <a:pt x="65" y="57"/>
                  <a:pt x="64" y="58"/>
                  <a:pt x="62" y="58"/>
                </a:cubicBezTo>
                <a:cubicBezTo>
                  <a:pt x="60" y="58"/>
                  <a:pt x="59" y="57"/>
                  <a:pt x="57" y="55"/>
                </a:cubicBezTo>
                <a:cubicBezTo>
                  <a:pt x="55" y="54"/>
                  <a:pt x="53" y="53"/>
                  <a:pt x="51" y="51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2"/>
                  <a:pt x="7" y="0"/>
                  <a:pt x="8" y="0"/>
                </a:cubicBezTo>
                <a:close/>
                <a:moveTo>
                  <a:pt x="82" y="51"/>
                </a:moveTo>
                <a:cubicBezTo>
                  <a:pt x="118" y="86"/>
                  <a:pt x="118" y="86"/>
                  <a:pt x="118" y="86"/>
                </a:cubicBezTo>
                <a:cubicBezTo>
                  <a:pt x="118" y="87"/>
                  <a:pt x="119" y="88"/>
                  <a:pt x="119" y="89"/>
                </a:cubicBezTo>
                <a:cubicBezTo>
                  <a:pt x="119" y="90"/>
                  <a:pt x="117" y="92"/>
                  <a:pt x="115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8" y="92"/>
                  <a:pt x="7" y="92"/>
                  <a:pt x="6" y="91"/>
                </a:cubicBezTo>
                <a:cubicBezTo>
                  <a:pt x="5" y="90"/>
                  <a:pt x="5" y="88"/>
                  <a:pt x="6" y="8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3" y="50"/>
                  <a:pt x="45" y="50"/>
                  <a:pt x="46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53" y="58"/>
                  <a:pt x="55" y="59"/>
                  <a:pt x="56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8" y="60"/>
                  <a:pt x="60" y="61"/>
                  <a:pt x="62" y="61"/>
                </a:cubicBezTo>
                <a:cubicBezTo>
                  <a:pt x="64" y="61"/>
                  <a:pt x="66" y="60"/>
                  <a:pt x="68" y="60"/>
                </a:cubicBezTo>
                <a:cubicBezTo>
                  <a:pt x="69" y="59"/>
                  <a:pt x="71" y="58"/>
                  <a:pt x="72" y="57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9" y="50"/>
                  <a:pt x="81" y="50"/>
                  <a:pt x="82" y="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8BB3F4-1CF5-42BE-A80D-B02A1195C9CB}"/>
              </a:ext>
            </a:extLst>
          </p:cNvPr>
          <p:cNvSpPr txBox="1"/>
          <p:nvPr/>
        </p:nvSpPr>
        <p:spPr>
          <a:xfrm>
            <a:off x="7195730" y="1940958"/>
            <a:ext cx="427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</a:rPr>
              <a:t>THANKS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64394A4-A8E6-423C-AEDF-02ABB8795438}"/>
              </a:ext>
            </a:extLst>
          </p:cNvPr>
          <p:cNvGrpSpPr/>
          <p:nvPr/>
        </p:nvGrpSpPr>
        <p:grpSpPr>
          <a:xfrm>
            <a:off x="0" y="5414562"/>
            <a:ext cx="11025553" cy="398696"/>
            <a:chOff x="0" y="5156312"/>
            <a:chExt cx="11025553" cy="398696"/>
          </a:xfrm>
          <a:solidFill>
            <a:srgbClr val="C00000"/>
          </a:solidFill>
        </p:grpSpPr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D06F742B-114F-4290-87CD-F204632983A3}"/>
                </a:ext>
              </a:extLst>
            </p:cNvPr>
            <p:cNvSpPr/>
            <p:nvPr/>
          </p:nvSpPr>
          <p:spPr>
            <a:xfrm>
              <a:off x="0" y="5156312"/>
              <a:ext cx="11025553" cy="218751"/>
            </a:xfrm>
            <a:custGeom>
              <a:avLst/>
              <a:gdLst>
                <a:gd name="connsiteX0" fmla="*/ 0 w 11025553"/>
                <a:gd name="connsiteY0" fmla="*/ 0 h 218751"/>
                <a:gd name="connsiteX1" fmla="*/ 2668881 w 11025553"/>
                <a:gd name="connsiteY1" fmla="*/ 0 h 218751"/>
                <a:gd name="connsiteX2" fmla="*/ 8356673 w 11025553"/>
                <a:gd name="connsiteY2" fmla="*/ 0 h 218751"/>
                <a:gd name="connsiteX3" fmla="*/ 11025553 w 11025553"/>
                <a:gd name="connsiteY3" fmla="*/ 0 h 218751"/>
                <a:gd name="connsiteX4" fmla="*/ 10918013 w 11025553"/>
                <a:gd name="connsiteY4" fmla="*/ 218751 h 218751"/>
                <a:gd name="connsiteX5" fmla="*/ 8356672 w 11025553"/>
                <a:gd name="connsiteY5" fmla="*/ 218751 h 218751"/>
                <a:gd name="connsiteX6" fmla="*/ 2668880 w 11025553"/>
                <a:gd name="connsiteY6" fmla="*/ 218751 h 218751"/>
                <a:gd name="connsiteX7" fmla="*/ 0 w 11025553"/>
                <a:gd name="connsiteY7" fmla="*/ 218751 h 21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5553" h="218751">
                  <a:moveTo>
                    <a:pt x="0" y="0"/>
                  </a:moveTo>
                  <a:lnTo>
                    <a:pt x="2668881" y="0"/>
                  </a:lnTo>
                  <a:lnTo>
                    <a:pt x="8356673" y="0"/>
                  </a:lnTo>
                  <a:lnTo>
                    <a:pt x="11025553" y="0"/>
                  </a:lnTo>
                  <a:lnTo>
                    <a:pt x="10918013" y="218751"/>
                  </a:lnTo>
                  <a:lnTo>
                    <a:pt x="8356672" y="218751"/>
                  </a:lnTo>
                  <a:lnTo>
                    <a:pt x="2668880" y="218751"/>
                  </a:lnTo>
                  <a:lnTo>
                    <a:pt x="0" y="2187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94EB533B-1E8E-4D36-94E7-DA09093A73D1}"/>
                </a:ext>
              </a:extLst>
            </p:cNvPr>
            <p:cNvSpPr/>
            <p:nvPr/>
          </p:nvSpPr>
          <p:spPr>
            <a:xfrm>
              <a:off x="0" y="5445633"/>
              <a:ext cx="10892630" cy="109375"/>
            </a:xfrm>
            <a:custGeom>
              <a:avLst/>
              <a:gdLst>
                <a:gd name="connsiteX0" fmla="*/ 0 w 10892630"/>
                <a:gd name="connsiteY0" fmla="*/ 0 h 109375"/>
                <a:gd name="connsiteX1" fmla="*/ 2535958 w 10892630"/>
                <a:gd name="connsiteY1" fmla="*/ 0 h 109375"/>
                <a:gd name="connsiteX2" fmla="*/ 8223750 w 10892630"/>
                <a:gd name="connsiteY2" fmla="*/ 0 h 109375"/>
                <a:gd name="connsiteX3" fmla="*/ 10892630 w 10892630"/>
                <a:gd name="connsiteY3" fmla="*/ 0 h 109375"/>
                <a:gd name="connsiteX4" fmla="*/ 10838860 w 10892630"/>
                <a:gd name="connsiteY4" fmla="*/ 109375 h 109375"/>
                <a:gd name="connsiteX5" fmla="*/ 8223750 w 10892630"/>
                <a:gd name="connsiteY5" fmla="*/ 109375 h 109375"/>
                <a:gd name="connsiteX6" fmla="*/ 2535958 w 10892630"/>
                <a:gd name="connsiteY6" fmla="*/ 109375 h 109375"/>
                <a:gd name="connsiteX7" fmla="*/ 0 w 10892630"/>
                <a:gd name="connsiteY7" fmla="*/ 109375 h 1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2630" h="109375">
                  <a:moveTo>
                    <a:pt x="0" y="0"/>
                  </a:moveTo>
                  <a:lnTo>
                    <a:pt x="2535958" y="0"/>
                  </a:lnTo>
                  <a:lnTo>
                    <a:pt x="8223750" y="0"/>
                  </a:lnTo>
                  <a:lnTo>
                    <a:pt x="10892630" y="0"/>
                  </a:lnTo>
                  <a:lnTo>
                    <a:pt x="10838860" y="109375"/>
                  </a:lnTo>
                  <a:lnTo>
                    <a:pt x="8223750" y="109375"/>
                  </a:lnTo>
                  <a:lnTo>
                    <a:pt x="2535958" y="109375"/>
                  </a:lnTo>
                  <a:lnTo>
                    <a:pt x="0" y="1093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550480F3-B2F1-4EB6-83C3-9A7E06521AB5}"/>
              </a:ext>
            </a:extLst>
          </p:cNvPr>
          <p:cNvGrpSpPr/>
          <p:nvPr/>
        </p:nvGrpSpPr>
        <p:grpSpPr>
          <a:xfrm>
            <a:off x="1683303" y="3278183"/>
            <a:ext cx="404556" cy="400943"/>
            <a:chOff x="4466358" y="1991798"/>
            <a:chExt cx="741304" cy="741304"/>
          </a:xfrm>
        </p:grpSpPr>
        <p:sp>
          <p:nvSpPr>
            <p:cNvPr id="6" name="눈물 방울 5">
              <a:extLst>
                <a:ext uri="{FF2B5EF4-FFF2-40B4-BE49-F238E27FC236}">
                  <a16:creationId xmlns:a16="http://schemas.microsoft.com/office/drawing/2014/main" id="{675C02D2-6710-4213-B987-8EA42EFB200B}"/>
                </a:ext>
              </a:extLst>
            </p:cNvPr>
            <p:cNvSpPr/>
            <p:nvPr/>
          </p:nvSpPr>
          <p:spPr>
            <a:xfrm rot="8100000">
              <a:off x="4466358" y="1991798"/>
              <a:ext cx="741304" cy="74130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>
              <a:outerShdw blurRad="152400" dir="5400000" sx="90000" sy="-19000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695FC688-B623-4D7A-9D28-3AC91D5D47AE}"/>
                </a:ext>
              </a:extLst>
            </p:cNvPr>
            <p:cNvGrpSpPr/>
            <p:nvPr/>
          </p:nvGrpSpPr>
          <p:grpSpPr>
            <a:xfrm>
              <a:off x="4672932" y="2208642"/>
              <a:ext cx="328156" cy="307615"/>
              <a:chOff x="4615977" y="3762770"/>
              <a:chExt cx="911783" cy="854711"/>
            </a:xfrm>
            <a:solidFill>
              <a:schemeClr val="accent2"/>
            </a:solidFill>
          </p:grpSpPr>
          <p:sp>
            <p:nvSpPr>
              <p:cNvPr id="72" name="Freeform 55">
                <a:extLst>
                  <a:ext uri="{FF2B5EF4-FFF2-40B4-BE49-F238E27FC236}">
                    <a16:creationId xmlns:a16="http://schemas.microsoft.com/office/drawing/2014/main" id="{002B9721-3F39-4240-90E5-7DD7AE3685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0233" y="3762770"/>
                <a:ext cx="407527" cy="854711"/>
              </a:xfrm>
              <a:custGeom>
                <a:avLst/>
                <a:gdLst>
                  <a:gd name="T0" fmla="*/ 358 w 372"/>
                  <a:gd name="T1" fmla="*/ 783 h 783"/>
                  <a:gd name="T2" fmla="*/ 14 w 372"/>
                  <a:gd name="T3" fmla="*/ 783 h 783"/>
                  <a:gd name="T4" fmla="*/ 0 w 372"/>
                  <a:gd name="T5" fmla="*/ 769 h 783"/>
                  <a:gd name="T6" fmla="*/ 0 w 372"/>
                  <a:gd name="T7" fmla="*/ 15 h 783"/>
                  <a:gd name="T8" fmla="*/ 7 w 372"/>
                  <a:gd name="T9" fmla="*/ 3 h 783"/>
                  <a:gd name="T10" fmla="*/ 21 w 372"/>
                  <a:gd name="T11" fmla="*/ 2 h 783"/>
                  <a:gd name="T12" fmla="*/ 365 w 372"/>
                  <a:gd name="T13" fmla="*/ 181 h 783"/>
                  <a:gd name="T14" fmla="*/ 372 w 372"/>
                  <a:gd name="T15" fmla="*/ 193 h 783"/>
                  <a:gd name="T16" fmla="*/ 372 w 372"/>
                  <a:gd name="T17" fmla="*/ 769 h 783"/>
                  <a:gd name="T18" fmla="*/ 358 w 372"/>
                  <a:gd name="T19" fmla="*/ 783 h 783"/>
                  <a:gd name="T20" fmla="*/ 28 w 372"/>
                  <a:gd name="T21" fmla="*/ 755 h 783"/>
                  <a:gd name="T22" fmla="*/ 344 w 372"/>
                  <a:gd name="T23" fmla="*/ 755 h 783"/>
                  <a:gd name="T24" fmla="*/ 344 w 372"/>
                  <a:gd name="T25" fmla="*/ 202 h 783"/>
                  <a:gd name="T26" fmla="*/ 28 w 372"/>
                  <a:gd name="T27" fmla="*/ 38 h 783"/>
                  <a:gd name="T28" fmla="*/ 28 w 372"/>
                  <a:gd name="T29" fmla="*/ 755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2" h="783">
                    <a:moveTo>
                      <a:pt x="358" y="783"/>
                    </a:moveTo>
                    <a:cubicBezTo>
                      <a:pt x="14" y="783"/>
                      <a:pt x="14" y="783"/>
                      <a:pt x="14" y="783"/>
                    </a:cubicBezTo>
                    <a:cubicBezTo>
                      <a:pt x="7" y="783"/>
                      <a:pt x="0" y="777"/>
                      <a:pt x="0" y="76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3" y="5"/>
                      <a:pt x="7" y="3"/>
                    </a:cubicBezTo>
                    <a:cubicBezTo>
                      <a:pt x="11" y="0"/>
                      <a:pt x="16" y="0"/>
                      <a:pt x="21" y="2"/>
                    </a:cubicBezTo>
                    <a:cubicBezTo>
                      <a:pt x="365" y="181"/>
                      <a:pt x="365" y="181"/>
                      <a:pt x="365" y="181"/>
                    </a:cubicBezTo>
                    <a:cubicBezTo>
                      <a:pt x="369" y="183"/>
                      <a:pt x="372" y="188"/>
                      <a:pt x="372" y="193"/>
                    </a:cubicBezTo>
                    <a:cubicBezTo>
                      <a:pt x="372" y="769"/>
                      <a:pt x="372" y="769"/>
                      <a:pt x="372" y="769"/>
                    </a:cubicBezTo>
                    <a:cubicBezTo>
                      <a:pt x="372" y="777"/>
                      <a:pt x="366" y="783"/>
                      <a:pt x="358" y="783"/>
                    </a:cubicBezTo>
                    <a:close/>
                    <a:moveTo>
                      <a:pt x="28" y="755"/>
                    </a:moveTo>
                    <a:cubicBezTo>
                      <a:pt x="344" y="755"/>
                      <a:pt x="344" y="755"/>
                      <a:pt x="344" y="755"/>
                    </a:cubicBezTo>
                    <a:cubicBezTo>
                      <a:pt x="344" y="202"/>
                      <a:pt x="344" y="202"/>
                      <a:pt x="344" y="202"/>
                    </a:cubicBezTo>
                    <a:cubicBezTo>
                      <a:pt x="28" y="38"/>
                      <a:pt x="28" y="38"/>
                      <a:pt x="28" y="38"/>
                    </a:cubicBezTo>
                    <a:lnTo>
                      <a:pt x="28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" name="Rectangle 56">
                <a:extLst>
                  <a:ext uri="{FF2B5EF4-FFF2-40B4-BE49-F238E27FC236}">
                    <a16:creationId xmlns:a16="http://schemas.microsoft.com/office/drawing/2014/main" id="{6FFE1C17-E03F-4595-96D1-61465A45E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4291" y="4041859"/>
                <a:ext cx="45986" cy="2632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Rectangle 57">
                <a:extLst>
                  <a:ext uri="{FF2B5EF4-FFF2-40B4-BE49-F238E27FC236}">
                    <a16:creationId xmlns:a16="http://schemas.microsoft.com/office/drawing/2014/main" id="{3AA1F676-079F-4826-934B-10FDF252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1020" y="3997459"/>
                <a:ext cx="47571" cy="3076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Rectangle 58">
                <a:extLst>
                  <a:ext uri="{FF2B5EF4-FFF2-40B4-BE49-F238E27FC236}">
                    <a16:creationId xmlns:a16="http://schemas.microsoft.com/office/drawing/2014/main" id="{D6A5C4C4-3C2C-4CFD-943C-189CC737B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9334" y="3956230"/>
                <a:ext cx="45986" cy="3488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Rectangle 59">
                <a:extLst>
                  <a:ext uri="{FF2B5EF4-FFF2-40B4-BE49-F238E27FC236}">
                    <a16:creationId xmlns:a16="http://schemas.microsoft.com/office/drawing/2014/main" id="{62D7795B-E126-408D-9AD9-53657B934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391" y="4416093"/>
                <a:ext cx="95143" cy="1855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" name="Rectangle 60">
                <a:extLst>
                  <a:ext uri="{FF2B5EF4-FFF2-40B4-BE49-F238E27FC236}">
                    <a16:creationId xmlns:a16="http://schemas.microsoft.com/office/drawing/2014/main" id="{3D8379D8-9A4D-46C8-90FE-BE0E5471A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062" y="3921344"/>
                <a:ext cx="45986" cy="3837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Rectangle 61">
                <a:extLst>
                  <a:ext uri="{FF2B5EF4-FFF2-40B4-BE49-F238E27FC236}">
                    <a16:creationId xmlns:a16="http://schemas.microsoft.com/office/drawing/2014/main" id="{B92E586F-9AE7-462F-AAF4-2B08902C3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2003" y="4041859"/>
                <a:ext cx="33300" cy="2632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Rectangle 62">
                <a:extLst>
                  <a:ext uri="{FF2B5EF4-FFF2-40B4-BE49-F238E27FC236}">
                    <a16:creationId xmlns:a16="http://schemas.microsoft.com/office/drawing/2014/main" id="{AB856485-19B4-41FC-BE79-519E09D73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232" y="3997459"/>
                <a:ext cx="33300" cy="3076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CBC9C969-4F15-4384-9AF6-EF07AE271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2461" y="3956230"/>
                <a:ext cx="34886" cy="3488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Rectangle 64">
                <a:extLst>
                  <a:ext uri="{FF2B5EF4-FFF2-40B4-BE49-F238E27FC236}">
                    <a16:creationId xmlns:a16="http://schemas.microsoft.com/office/drawing/2014/main" id="{85E75809-7EA3-40DB-BFBF-04B18F875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275" y="3921344"/>
                <a:ext cx="31714" cy="3837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65">
                <a:extLst>
                  <a:ext uri="{FF2B5EF4-FFF2-40B4-BE49-F238E27FC236}">
                    <a16:creationId xmlns:a16="http://schemas.microsoft.com/office/drawing/2014/main" id="{A5132312-CF0F-4C77-94BA-2633562ED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977" y="3762770"/>
                <a:ext cx="535970" cy="854711"/>
              </a:xfrm>
              <a:custGeom>
                <a:avLst/>
                <a:gdLst>
                  <a:gd name="T0" fmla="*/ 476 w 490"/>
                  <a:gd name="T1" fmla="*/ 783 h 783"/>
                  <a:gd name="T2" fmla="*/ 14 w 490"/>
                  <a:gd name="T3" fmla="*/ 783 h 783"/>
                  <a:gd name="T4" fmla="*/ 0 w 490"/>
                  <a:gd name="T5" fmla="*/ 769 h 783"/>
                  <a:gd name="T6" fmla="*/ 0 w 490"/>
                  <a:gd name="T7" fmla="*/ 193 h 783"/>
                  <a:gd name="T8" fmla="*/ 9 w 490"/>
                  <a:gd name="T9" fmla="*/ 180 h 783"/>
                  <a:gd name="T10" fmla="*/ 52 w 490"/>
                  <a:gd name="T11" fmla="*/ 163 h 783"/>
                  <a:gd name="T12" fmla="*/ 70 w 490"/>
                  <a:gd name="T13" fmla="*/ 171 h 783"/>
                  <a:gd name="T14" fmla="*/ 62 w 490"/>
                  <a:gd name="T15" fmla="*/ 189 h 783"/>
                  <a:gd name="T16" fmla="*/ 28 w 490"/>
                  <a:gd name="T17" fmla="*/ 203 h 783"/>
                  <a:gd name="T18" fmla="*/ 28 w 490"/>
                  <a:gd name="T19" fmla="*/ 755 h 783"/>
                  <a:gd name="T20" fmla="*/ 462 w 490"/>
                  <a:gd name="T21" fmla="*/ 755 h 783"/>
                  <a:gd name="T22" fmla="*/ 462 w 490"/>
                  <a:gd name="T23" fmla="*/ 35 h 783"/>
                  <a:gd name="T24" fmla="*/ 117 w 490"/>
                  <a:gd name="T25" fmla="*/ 168 h 783"/>
                  <a:gd name="T26" fmla="*/ 99 w 490"/>
                  <a:gd name="T27" fmla="*/ 160 h 783"/>
                  <a:gd name="T28" fmla="*/ 107 w 490"/>
                  <a:gd name="T29" fmla="*/ 142 h 783"/>
                  <a:gd name="T30" fmla="*/ 471 w 490"/>
                  <a:gd name="T31" fmla="*/ 2 h 783"/>
                  <a:gd name="T32" fmla="*/ 484 w 490"/>
                  <a:gd name="T33" fmla="*/ 3 h 783"/>
                  <a:gd name="T34" fmla="*/ 490 w 490"/>
                  <a:gd name="T35" fmla="*/ 15 h 783"/>
                  <a:gd name="T36" fmla="*/ 490 w 490"/>
                  <a:gd name="T37" fmla="*/ 769 h 783"/>
                  <a:gd name="T38" fmla="*/ 476 w 490"/>
                  <a:gd name="T39" fmla="*/ 78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0" h="783">
                    <a:moveTo>
                      <a:pt x="476" y="783"/>
                    </a:moveTo>
                    <a:cubicBezTo>
                      <a:pt x="14" y="783"/>
                      <a:pt x="14" y="783"/>
                      <a:pt x="14" y="783"/>
                    </a:cubicBezTo>
                    <a:cubicBezTo>
                      <a:pt x="6" y="783"/>
                      <a:pt x="0" y="777"/>
                      <a:pt x="0" y="76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87"/>
                      <a:pt x="4" y="182"/>
                      <a:pt x="9" y="180"/>
                    </a:cubicBezTo>
                    <a:cubicBezTo>
                      <a:pt x="52" y="163"/>
                      <a:pt x="52" y="163"/>
                      <a:pt x="52" y="163"/>
                    </a:cubicBezTo>
                    <a:cubicBezTo>
                      <a:pt x="60" y="161"/>
                      <a:pt x="68" y="164"/>
                      <a:pt x="70" y="171"/>
                    </a:cubicBezTo>
                    <a:cubicBezTo>
                      <a:pt x="73" y="179"/>
                      <a:pt x="70" y="187"/>
                      <a:pt x="62" y="189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755"/>
                      <a:pt x="28" y="755"/>
                      <a:pt x="28" y="755"/>
                    </a:cubicBezTo>
                    <a:cubicBezTo>
                      <a:pt x="462" y="755"/>
                      <a:pt x="462" y="755"/>
                      <a:pt x="462" y="755"/>
                    </a:cubicBezTo>
                    <a:cubicBezTo>
                      <a:pt x="462" y="35"/>
                      <a:pt x="462" y="35"/>
                      <a:pt x="462" y="35"/>
                    </a:cubicBezTo>
                    <a:cubicBezTo>
                      <a:pt x="117" y="168"/>
                      <a:pt x="117" y="168"/>
                      <a:pt x="117" y="168"/>
                    </a:cubicBezTo>
                    <a:cubicBezTo>
                      <a:pt x="110" y="171"/>
                      <a:pt x="102" y="168"/>
                      <a:pt x="99" y="160"/>
                    </a:cubicBezTo>
                    <a:cubicBezTo>
                      <a:pt x="96" y="153"/>
                      <a:pt x="100" y="145"/>
                      <a:pt x="107" y="142"/>
                    </a:cubicBezTo>
                    <a:cubicBezTo>
                      <a:pt x="471" y="2"/>
                      <a:pt x="471" y="2"/>
                      <a:pt x="471" y="2"/>
                    </a:cubicBezTo>
                    <a:cubicBezTo>
                      <a:pt x="476" y="0"/>
                      <a:pt x="480" y="0"/>
                      <a:pt x="484" y="3"/>
                    </a:cubicBezTo>
                    <a:cubicBezTo>
                      <a:pt x="488" y="6"/>
                      <a:pt x="490" y="10"/>
                      <a:pt x="490" y="15"/>
                    </a:cubicBezTo>
                    <a:cubicBezTo>
                      <a:pt x="490" y="769"/>
                      <a:pt x="490" y="769"/>
                      <a:pt x="490" y="769"/>
                    </a:cubicBezTo>
                    <a:cubicBezTo>
                      <a:pt x="490" y="777"/>
                      <a:pt x="484" y="783"/>
                      <a:pt x="476" y="7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4" name="그래픽 3" descr="주택 단색으로 채워진">
            <a:extLst>
              <a:ext uri="{FF2B5EF4-FFF2-40B4-BE49-F238E27FC236}">
                <a16:creationId xmlns:a16="http://schemas.microsoft.com/office/drawing/2014/main" id="{97DF42E7-4823-7EE0-AC15-CF484AE3F7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0388" y="4694513"/>
            <a:ext cx="293437" cy="293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8DA61C-D5F1-D9EF-2DA9-4F217B602DD8}"/>
              </a:ext>
            </a:extLst>
          </p:cNvPr>
          <p:cNvSpPr txBox="1"/>
          <p:nvPr/>
        </p:nvSpPr>
        <p:spPr>
          <a:xfrm>
            <a:off x="7569825" y="4737969"/>
            <a:ext cx="427886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www.cmt2015.co.kr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ko-KR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551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532390" y="481803"/>
            <a:ext cx="67818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목차</a:t>
            </a:r>
            <a:endParaRPr lang="ko-KR" altLang="en-US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 Box 1027"/>
          <p:cNvSpPr txBox="1">
            <a:spLocks noChangeArrowheads="1"/>
          </p:cNvSpPr>
          <p:nvPr/>
        </p:nvSpPr>
        <p:spPr bwMode="auto">
          <a:xfrm>
            <a:off x="1393372" y="2002971"/>
            <a:ext cx="39159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900">
                <a:latin typeface="현대하모니 L" pitchFamily="18" charset="-127"/>
                <a:ea typeface="현대하모니 L" pitchFamily="18" charset="-127"/>
              </a:defRPr>
            </a:lvl1pPr>
          </a:lstStyle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1.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2.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구성 목적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3.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레이아웃 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장치의 배치도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장치의 구성도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장치구성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로봇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그리퍼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(3D)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그리퍼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사례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사례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4673963" y="2074763"/>
            <a:ext cx="4115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900">
                <a:latin typeface="현대하모니 L" pitchFamily="18" charset="-127"/>
                <a:ea typeface="현대하모니 L" pitchFamily="18" charset="-127"/>
              </a:defRPr>
            </a:lvl1pPr>
          </a:lstStyle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5.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예상 일정표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6.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도입효과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7.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도입효과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산출내역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사례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8.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설계 기준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9.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견적 의뢰 질문서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고객사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작성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147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580753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1.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시스템 개요</a:t>
            </a:r>
            <a:endParaRPr lang="ko-KR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 Box 1027"/>
          <p:cNvSpPr txBox="1">
            <a:spLocks noChangeArrowheads="1"/>
          </p:cNvSpPr>
          <p:nvPr/>
        </p:nvSpPr>
        <p:spPr bwMode="auto">
          <a:xfrm>
            <a:off x="1539549" y="2179785"/>
            <a:ext cx="5364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900">
                <a:latin typeface="현대하모니 L" pitchFamily="18" charset="-127"/>
                <a:ea typeface="현대하모니 L" pitchFamily="18" charset="-127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중고딕" panose="02030600000101010101" pitchFamily="18" charset="-127"/>
                <a:ea typeface="HY중고딕" panose="02030600000101010101" pitchFamily="18" charset="-127"/>
              </a:rPr>
              <a:t>프로젝트명</a:t>
            </a:r>
            <a:r>
              <a:rPr lang="ko-KR" altLang="en-US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이재 </a:t>
            </a:r>
            <a:r>
              <a:rPr lang="ko-KR" altLang="en-US" sz="1400" dirty="0" err="1" smtClean="0">
                <a:latin typeface="HY중고딕" panose="02030600000101010101" pitchFamily="18" charset="-127"/>
                <a:ea typeface="HY중고딕" panose="02030600000101010101" pitchFamily="18" charset="-127"/>
              </a:rPr>
              <a:t>파렛타이징</a:t>
            </a:r>
            <a:r>
              <a:rPr lang="ko-KR" altLang="en-US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중고딕" panose="02030600000101010101" pitchFamily="18" charset="-127"/>
                <a:ea typeface="HY중고딕" panose="02030600000101010101" pitchFamily="18" charset="-127"/>
              </a:rPr>
              <a:t>로봇자동화</a:t>
            </a:r>
            <a:r>
              <a:rPr lang="ko-KR" altLang="en-US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 시스템 </a:t>
            </a:r>
            <a:endParaRPr lang="en-US" altLang="ko-KR" sz="1400" dirty="0" smtClean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 발   주   처 </a:t>
            </a:r>
            <a:r>
              <a:rPr lang="en-US" altLang="ko-KR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:    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수   행   처 </a:t>
            </a:r>
            <a:r>
              <a:rPr lang="en-US" altLang="ko-KR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주식회사 </a:t>
            </a:r>
            <a:r>
              <a:rPr lang="en-US" altLang="ko-KR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CMT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공 사 기 간</a:t>
            </a:r>
            <a:r>
              <a:rPr lang="en-US" altLang="ko-KR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 : 2025.00 ~   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sz="14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1400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용역수행범위</a:t>
            </a:r>
            <a:endParaRPr lang="en-US" altLang="ko-KR" sz="1400" dirty="0" smtClean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graphicFrame>
        <p:nvGraphicFramePr>
          <p:cNvPr id="11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922377"/>
              </p:ext>
            </p:extLst>
          </p:nvPr>
        </p:nvGraphicFramePr>
        <p:xfrm>
          <a:off x="1539549" y="3638641"/>
          <a:ext cx="8920068" cy="1861524"/>
        </p:xfrm>
        <a:graphic>
          <a:graphicData uri="http://schemas.openxmlformats.org/drawingml/2006/table">
            <a:tbl>
              <a:tblPr/>
              <a:tblGrid>
                <a:gridCol w="2089147">
                  <a:extLst>
                    <a:ext uri="{9D8B030D-6E8A-4147-A177-3AD203B41FA5}">
                      <a16:colId xmlns:a16="http://schemas.microsoft.com/office/drawing/2014/main" val="750698605"/>
                    </a:ext>
                  </a:extLst>
                </a:gridCol>
                <a:gridCol w="6830921">
                  <a:extLst>
                    <a:ext uri="{9D8B030D-6E8A-4147-A177-3AD203B41FA5}">
                      <a16:colId xmlns:a16="http://schemas.microsoft.com/office/drawing/2014/main" val="1592922390"/>
                    </a:ext>
                  </a:extLst>
                </a:gridCol>
              </a:tblGrid>
              <a:tr h="3958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구분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수행  내용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157381"/>
                  </a:ext>
                </a:extLst>
              </a:tr>
              <a:tr h="536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시스템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기구부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인입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인출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컨베어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파렛타이징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4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축 로봇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비젼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780992"/>
                  </a:ext>
                </a:extLst>
              </a:tr>
              <a:tr h="548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시스템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제어부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PLC &amp; Control Computer System,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컨베어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Control Panel,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Local Control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GOT,Vision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System,Barcode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Printer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742550"/>
                  </a:ext>
                </a:extLst>
              </a:tr>
              <a:tr h="3805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기타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파렛트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가이드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휀스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커튼센서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도어센서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비젼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프레임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그리퍼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브라켓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커버 등등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528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1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566240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시스템 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구성 목적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455576" y="1972644"/>
            <a:ext cx="9013371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로봇의 작업으로 제품의 </a:t>
            </a:r>
            <a:r>
              <a:rPr lang="ko-KR" altLang="en-US" sz="2000" dirty="0" smtClean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생산성 </a:t>
            </a:r>
            <a:r>
              <a:rPr lang="ko-KR" altLang="en-US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향상 및 일관성</a:t>
            </a:r>
            <a:r>
              <a:rPr lang="en-US" altLang="ko-KR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효율성 증대</a:t>
            </a:r>
            <a:r>
              <a:rPr lang="en-US" altLang="ko-KR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2000" dirty="0">
              <a:solidFill>
                <a:srgbClr val="333333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제품별 다양한 아이템 작업능력 보유</a:t>
            </a:r>
            <a:r>
              <a:rPr lang="en-US" altLang="ko-KR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342900" indent="-342900">
              <a:defRPr/>
            </a:pPr>
            <a:endParaRPr lang="en-US" altLang="ko-KR" sz="2000" dirty="0">
              <a:solidFill>
                <a:srgbClr val="333333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TACT TIME </a:t>
            </a:r>
            <a:r>
              <a:rPr lang="ko-KR" altLang="en-US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운영으로 생산성 관리</a:t>
            </a:r>
            <a:r>
              <a:rPr lang="en-US" altLang="ko-KR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2000" dirty="0">
              <a:solidFill>
                <a:srgbClr val="333333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중량 물 운반 적재에 따른 사고 위험 요소 감소</a:t>
            </a:r>
            <a:r>
              <a:rPr lang="en-US" altLang="ko-KR" sz="2000" dirty="0" smtClean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2000" dirty="0">
              <a:solidFill>
                <a:srgbClr val="333333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수작업 근로자의 감원으로 인한 업무 감소 효과</a:t>
            </a:r>
            <a:r>
              <a:rPr lang="en-US" altLang="ko-KR" sz="2000" dirty="0" smtClean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2000" dirty="0">
              <a:solidFill>
                <a:srgbClr val="333333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근무환경 개선으로 인한 </a:t>
            </a:r>
            <a:r>
              <a:rPr lang="ko-KR" altLang="en-US" sz="2000" dirty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작</a:t>
            </a:r>
            <a:r>
              <a:rPr lang="ko-KR" altLang="en-US" sz="2000" dirty="0" smtClean="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업 능률 향상</a:t>
            </a:r>
            <a:endParaRPr lang="en-US" altLang="ko-KR" sz="2000" dirty="0">
              <a:solidFill>
                <a:srgbClr val="333333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defRPr/>
            </a:pPr>
            <a:endParaRPr lang="ko-KR" altLang="en-US" sz="2000" dirty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8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551726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3.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시스템 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레이아웃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장치의 배치도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56" y="1765445"/>
            <a:ext cx="5073035" cy="4441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직선 연결선 3"/>
          <p:cNvCxnSpPr/>
          <p:nvPr/>
        </p:nvCxnSpPr>
        <p:spPr>
          <a:xfrm flipV="1">
            <a:off x="4645235" y="4446127"/>
            <a:ext cx="338721" cy="211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4814595" y="4552113"/>
            <a:ext cx="2287411" cy="17614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6932646" y="6188320"/>
            <a:ext cx="338721" cy="211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 flipV="1">
            <a:off x="7369754" y="6188320"/>
            <a:ext cx="253917" cy="204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 flipV="1">
            <a:off x="9999016" y="4670541"/>
            <a:ext cx="253917" cy="204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7496712" y="4772937"/>
            <a:ext cx="2560280" cy="1517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9753252">
            <a:off x="8674215" y="5429856"/>
            <a:ext cx="63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4M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 rot="2472612">
            <a:off x="5495730" y="5347160"/>
            <a:ext cx="63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4M</a:t>
            </a:r>
            <a:endParaRPr lang="ko-KR" altLang="en-US" dirty="0"/>
          </a:p>
        </p:txBody>
      </p:sp>
      <p:pic>
        <p:nvPicPr>
          <p:cNvPr id="31" name="图片 23" descr="图片包含 室内, 桌子, 黑暗, 男人&#10;&#10;AI 生成的内容可能不正确。">
            <a:extLst>
              <a:ext uri="{FF2B5EF4-FFF2-40B4-BE49-F238E27FC236}">
                <a16:creationId xmlns:a16="http://schemas.microsoft.com/office/drawing/2014/main" id="{0A33ADA4-CBD4-1C6F-3F64-F8A3FBED2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b="21796"/>
          <a:stretch/>
        </p:blipFill>
        <p:spPr>
          <a:xfrm>
            <a:off x="1748875" y="1670160"/>
            <a:ext cx="3463762" cy="45385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0" y="1912326"/>
            <a:ext cx="2103907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363720" y="566240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3.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시스템 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레이아웃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장치의 구성도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732500" y="1743970"/>
            <a:ext cx="5508056" cy="3798414"/>
            <a:chOff x="1704507" y="1865267"/>
            <a:chExt cx="7579440" cy="448024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73" b="41224"/>
            <a:stretch/>
          </p:blipFill>
          <p:spPr>
            <a:xfrm>
              <a:off x="1704507" y="1865267"/>
              <a:ext cx="4649651" cy="4412996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51" b="43809"/>
            <a:stretch/>
          </p:blipFill>
          <p:spPr>
            <a:xfrm>
              <a:off x="6354158" y="1865267"/>
              <a:ext cx="2929789" cy="2156227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75" b="40408"/>
            <a:stretch/>
          </p:blipFill>
          <p:spPr>
            <a:xfrm>
              <a:off x="6354158" y="4021494"/>
              <a:ext cx="2929789" cy="2324022"/>
            </a:xfrm>
            <a:prstGeom prst="rect">
              <a:avLst/>
            </a:prstGeom>
          </p:spPr>
        </p:pic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15294"/>
              </p:ext>
            </p:extLst>
          </p:nvPr>
        </p:nvGraphicFramePr>
        <p:xfrm>
          <a:off x="7359003" y="1348831"/>
          <a:ext cx="2778370" cy="426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7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  <a:endParaRPr lang="ko-KR" altLang="en-US" sz="16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 요소</a:t>
                      </a:r>
                      <a:endParaRPr lang="ko-KR" altLang="en-US" sz="16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명칭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용도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①</a:t>
                      </a:r>
                      <a:endParaRPr lang="ko-KR" altLang="en-US" sz="2000" dirty="0"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로봇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제품이동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②</a:t>
                      </a:r>
                      <a:endParaRPr lang="ko-KR" altLang="en-US" sz="2000" dirty="0"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그리퍼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제품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로딩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언로딩</a:t>
                      </a:r>
                      <a:endParaRPr lang="ko-KR" altLang="en-US" sz="1100" kern="1200" dirty="0" smtClean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③</a:t>
                      </a:r>
                      <a:endParaRPr lang="ko-KR" altLang="en-US" sz="2000" dirty="0"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컨베어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제품 인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아웃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④</a:t>
                      </a:r>
                      <a:endParaRPr lang="ko-KR" altLang="en-US" sz="2000" dirty="0"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파렛트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가이드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파렛트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고정</a:t>
                      </a:r>
                      <a:endParaRPr lang="ko-KR" altLang="en-US" sz="1100" kern="1200" dirty="0" smtClean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⑤</a:t>
                      </a:r>
                      <a:endParaRPr lang="ko-KR" altLang="en-US" sz="2000" dirty="0"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원소재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파렛트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제품 인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아웃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⑥</a:t>
                      </a:r>
                      <a:endParaRPr lang="ko-KR" altLang="en-US" sz="2000" dirty="0"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라이트커튼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안전센서</a:t>
                      </a:r>
                      <a:endParaRPr lang="ko-KR" altLang="en-US" sz="1100" kern="1200" dirty="0" smtClean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⑦</a:t>
                      </a:r>
                      <a:endParaRPr lang="ko-KR" altLang="en-US" sz="2000" dirty="0"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안전휀스</a:t>
                      </a:r>
                      <a:endParaRPr lang="ko-KR" altLang="en-US" sz="1100" kern="1200" dirty="0" smtClean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안전</a:t>
                      </a:r>
                      <a:endParaRPr lang="ko-KR" altLang="en-US" sz="1100" kern="1200" dirty="0" smtClean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3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⑧</a:t>
                      </a:r>
                      <a:endParaRPr lang="ko-KR" altLang="en-US" sz="2000" dirty="0"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도어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100" kern="1200" dirty="0" smtClean="0">
                        <a:solidFill>
                          <a:schemeClr val="dk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err="1" smtClean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출입통로</a:t>
                      </a:r>
                      <a:endParaRPr lang="ko-KR" altLang="en-US" sz="1100" kern="1200" dirty="0" smtClean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타원 13"/>
          <p:cNvSpPr/>
          <p:nvPr/>
        </p:nvSpPr>
        <p:spPr>
          <a:xfrm>
            <a:off x="4655516" y="5543187"/>
            <a:ext cx="321188" cy="3417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⑦</a:t>
            </a:r>
            <a:endParaRPr lang="ko-KR" altLang="en-US" dirty="0">
              <a:solidFill>
                <a:schemeClr val="tx1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179448" y="5543187"/>
            <a:ext cx="321188" cy="3417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⑥</a:t>
            </a:r>
            <a:endParaRPr lang="ko-KR" altLang="en-US" dirty="0">
              <a:solidFill>
                <a:schemeClr val="tx1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cxnSp>
        <p:nvCxnSpPr>
          <p:cNvPr id="16" name="직선 화살표 연결선 15"/>
          <p:cNvCxnSpPr>
            <a:stCxn id="15" idx="0"/>
          </p:cNvCxnSpPr>
          <p:nvPr/>
        </p:nvCxnSpPr>
        <p:spPr>
          <a:xfrm flipH="1" flipV="1">
            <a:off x="4101725" y="5080921"/>
            <a:ext cx="238317" cy="462266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1292865" y="3062358"/>
            <a:ext cx="321188" cy="3417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②</a:t>
            </a:r>
            <a:endParaRPr lang="ko-KR" altLang="en-US" dirty="0">
              <a:solidFill>
                <a:schemeClr val="tx1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cxnSp>
        <p:nvCxnSpPr>
          <p:cNvPr id="18" name="직선 화살표 연결선 17"/>
          <p:cNvCxnSpPr>
            <a:stCxn id="17" idx="6"/>
          </p:cNvCxnSpPr>
          <p:nvPr/>
        </p:nvCxnSpPr>
        <p:spPr>
          <a:xfrm>
            <a:off x="1614053" y="3233246"/>
            <a:ext cx="952184" cy="249448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4" idx="0"/>
          </p:cNvCxnSpPr>
          <p:nvPr/>
        </p:nvCxnSpPr>
        <p:spPr>
          <a:xfrm flipH="1" flipV="1">
            <a:off x="4619083" y="4954557"/>
            <a:ext cx="197027" cy="588630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2865766" y="5543187"/>
            <a:ext cx="321188" cy="3417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⑤</a:t>
            </a:r>
          </a:p>
        </p:txBody>
      </p:sp>
      <p:cxnSp>
        <p:nvCxnSpPr>
          <p:cNvPr id="21" name="직선 화살표 연결선 20"/>
          <p:cNvCxnSpPr>
            <a:stCxn id="20" idx="0"/>
          </p:cNvCxnSpPr>
          <p:nvPr/>
        </p:nvCxnSpPr>
        <p:spPr>
          <a:xfrm flipV="1">
            <a:off x="3026360" y="4618654"/>
            <a:ext cx="425967" cy="924533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1292865" y="2662761"/>
            <a:ext cx="321188" cy="3417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①</a:t>
            </a:r>
            <a:endParaRPr lang="ko-KR" altLang="en-US" dirty="0">
              <a:solidFill>
                <a:schemeClr val="tx1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cxnSp>
        <p:nvCxnSpPr>
          <p:cNvPr id="23" name="직선 화살표 연결선 22"/>
          <p:cNvCxnSpPr>
            <a:stCxn id="22" idx="6"/>
          </p:cNvCxnSpPr>
          <p:nvPr/>
        </p:nvCxnSpPr>
        <p:spPr>
          <a:xfrm>
            <a:off x="1614053" y="2833649"/>
            <a:ext cx="1151911" cy="417106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1266467" y="3882291"/>
            <a:ext cx="321188" cy="3417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③</a:t>
            </a:r>
            <a:endParaRPr lang="ko-KR" altLang="en-US" dirty="0">
              <a:solidFill>
                <a:schemeClr val="tx1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478225" y="5543187"/>
            <a:ext cx="321188" cy="3417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④</a:t>
            </a:r>
            <a:endParaRPr lang="ko-KR" altLang="en-US" dirty="0">
              <a:solidFill>
                <a:schemeClr val="tx1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cxnSp>
        <p:nvCxnSpPr>
          <p:cNvPr id="26" name="직선 화살표 연결선 25"/>
          <p:cNvCxnSpPr>
            <a:stCxn id="25" idx="0"/>
          </p:cNvCxnSpPr>
          <p:nvPr/>
        </p:nvCxnSpPr>
        <p:spPr>
          <a:xfrm flipV="1">
            <a:off x="2638819" y="4224067"/>
            <a:ext cx="548135" cy="1319120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24" idx="6"/>
          </p:cNvCxnSpPr>
          <p:nvPr/>
        </p:nvCxnSpPr>
        <p:spPr>
          <a:xfrm flipV="1">
            <a:off x="1587655" y="3745911"/>
            <a:ext cx="549056" cy="307268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>
          <a:xfrm>
            <a:off x="5119544" y="3745911"/>
            <a:ext cx="321188" cy="3417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t>⑧</a:t>
            </a:r>
          </a:p>
        </p:txBody>
      </p:sp>
      <p:cxnSp>
        <p:nvCxnSpPr>
          <p:cNvPr id="29" name="직선 화살표 연결선 28"/>
          <p:cNvCxnSpPr>
            <a:stCxn id="28" idx="2"/>
          </p:cNvCxnSpPr>
          <p:nvPr/>
        </p:nvCxnSpPr>
        <p:spPr>
          <a:xfrm flipH="1" flipV="1">
            <a:off x="4816110" y="3583333"/>
            <a:ext cx="303434" cy="333466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967267" y="533430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4.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시스템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+mj-ea"/>
              </a:rPr>
              <a:t>장치구성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로봇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)(50/150KG)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84498"/>
              </p:ext>
            </p:extLst>
          </p:nvPr>
        </p:nvGraphicFramePr>
        <p:xfrm>
          <a:off x="1576875" y="1623526"/>
          <a:ext cx="5029245" cy="4466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23">
                  <a:extLst>
                    <a:ext uri="{9D8B030D-6E8A-4147-A177-3AD203B41FA5}">
                      <a16:colId xmlns:a16="http://schemas.microsoft.com/office/drawing/2014/main" val="4047031659"/>
                    </a:ext>
                  </a:extLst>
                </a:gridCol>
                <a:gridCol w="1257311">
                  <a:extLst>
                    <a:ext uri="{9D8B030D-6E8A-4147-A177-3AD203B41FA5}">
                      <a16:colId xmlns:a16="http://schemas.microsoft.com/office/drawing/2014/main" val="3016499415"/>
                    </a:ext>
                  </a:extLst>
                </a:gridCol>
                <a:gridCol w="1257311">
                  <a:extLst>
                    <a:ext uri="{9D8B030D-6E8A-4147-A177-3AD203B41FA5}">
                      <a16:colId xmlns:a16="http://schemas.microsoft.com/office/drawing/2014/main" val="3162278508"/>
                    </a:ext>
                  </a:extLst>
                </a:gridCol>
              </a:tblGrid>
              <a:tr h="278929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+mj-lt"/>
                        </a:rPr>
                        <a:t>01 </a:t>
                      </a:r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산업용 로봇</a:t>
                      </a:r>
                      <a:r>
                        <a:rPr lang="en-US" altLang="ko-KR" sz="800" u="none" strike="noStrike">
                          <a:effectLst/>
                          <a:latin typeface="+mj-lt"/>
                        </a:rPr>
                        <a:t>(</a:t>
                      </a:r>
                      <a:r>
                        <a:rPr lang="en-US" sz="800" u="none" strike="noStrike">
                          <a:effectLst/>
                          <a:latin typeface="+mj-lt"/>
                        </a:rPr>
                        <a:t>Industrial Robot)</a:t>
                      </a:r>
                      <a:br>
                        <a:rPr lang="en-US" sz="800" u="none" strike="noStrike">
                          <a:effectLst/>
                          <a:latin typeface="+mj-lt"/>
                        </a:rPr>
                      </a:br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가반하중</a:t>
                      </a:r>
                      <a:r>
                        <a:rPr lang="en-US" altLang="ko-KR" sz="800" u="none" strike="noStrike">
                          <a:effectLst/>
                          <a:latin typeface="+mj-lt"/>
                        </a:rPr>
                        <a:t>(</a:t>
                      </a:r>
                      <a:r>
                        <a:rPr lang="en-US" sz="800" u="none" strike="noStrike">
                          <a:effectLst/>
                          <a:latin typeface="+mj-lt"/>
                        </a:rPr>
                        <a:t>Payload) : 50KG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86955"/>
                  </a:ext>
                </a:extLst>
              </a:tr>
              <a:tr h="2789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품번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Item Number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BYR-50-2200-2150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9117632"/>
                  </a:ext>
                </a:extLst>
              </a:tr>
              <a:tr h="2789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반경 </a:t>
                      </a:r>
                      <a:r>
                        <a:rPr lang="en-US" sz="800" u="none" strike="noStrike">
                          <a:effectLst/>
                          <a:latin typeface="+mj-lt"/>
                        </a:rPr>
                        <a:t>R</a:t>
                      </a:r>
                      <a:br>
                        <a:rPr 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Arm Reach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2205mm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3105401"/>
                  </a:ext>
                </a:extLst>
              </a:tr>
              <a:tr h="2789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리프트 범위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Lifting Stroke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2164mm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9826348"/>
                  </a:ext>
                </a:extLst>
              </a:tr>
              <a:tr h="2789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로봇 스피드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Pallezing Speed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6~8rpm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8480200"/>
                  </a:ext>
                </a:extLst>
              </a:tr>
              <a:tr h="2789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축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Axis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</a:rPr>
                        <a:t>4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429852"/>
                  </a:ext>
                </a:extLst>
              </a:tr>
              <a:tr h="2789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설비무게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Equipment Weight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800KG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8480541"/>
                  </a:ext>
                </a:extLst>
              </a:tr>
              <a:tr h="4648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  <a:latin typeface="+mj-lt"/>
                        </a:rPr>
                        <a:t>설비재질</a:t>
                      </a:r>
                      <a:br>
                        <a:rPr lang="ko-KR" altLang="en-US" sz="900" u="none" strike="noStrike">
                          <a:effectLst/>
                          <a:latin typeface="+mj-lt"/>
                        </a:rPr>
                      </a:br>
                      <a:r>
                        <a:rPr lang="en-US" sz="900" u="none" strike="noStrike">
                          <a:effectLst/>
                          <a:latin typeface="+mj-lt"/>
                        </a:rPr>
                        <a:t>Body Material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Q234 Carbon Steel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Structure &amp; Powder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Coating Process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8388173"/>
                  </a:ext>
                </a:extLst>
              </a:tr>
              <a:tr h="2789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설비 높이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Equipment Helght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3050mm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966305"/>
                  </a:ext>
                </a:extLst>
              </a:tr>
              <a:tr h="2789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컨트롤 시스템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Professional Robot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6459531"/>
                  </a:ext>
                </a:extLst>
              </a:tr>
              <a:tr h="1491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437994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"/>
          <a:stretch/>
        </p:blipFill>
        <p:spPr bwMode="auto">
          <a:xfrm>
            <a:off x="4507458" y="4698915"/>
            <a:ext cx="1818524" cy="127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그림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12" y="2213706"/>
            <a:ext cx="2182546" cy="329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1630"/>
              </p:ext>
            </p:extLst>
          </p:nvPr>
        </p:nvGraphicFramePr>
        <p:xfrm>
          <a:off x="6604368" y="1623527"/>
          <a:ext cx="2772898" cy="4466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6449">
                  <a:extLst>
                    <a:ext uri="{9D8B030D-6E8A-4147-A177-3AD203B41FA5}">
                      <a16:colId xmlns:a16="http://schemas.microsoft.com/office/drawing/2014/main" val="877182681"/>
                    </a:ext>
                  </a:extLst>
                </a:gridCol>
                <a:gridCol w="1386449">
                  <a:extLst>
                    <a:ext uri="{9D8B030D-6E8A-4147-A177-3AD203B41FA5}">
                      <a16:colId xmlns:a16="http://schemas.microsoft.com/office/drawing/2014/main" val="3729312168"/>
                    </a:ext>
                  </a:extLst>
                </a:gridCol>
              </a:tblGrid>
              <a:tr h="2795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 </a:t>
                      </a:r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산업용 로봇</a:t>
                      </a:r>
                      <a:r>
                        <a:rPr lang="en-US" altLang="ko-KR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Industrial Robot)</a:t>
                      </a:r>
                      <a:b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가반하중</a:t>
                      </a:r>
                      <a:r>
                        <a:rPr lang="en-US" altLang="ko-KR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Payload) : 150KG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2819"/>
                  </a:ext>
                </a:extLst>
              </a:tr>
              <a:tr h="2795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품번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Item Number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BYR_150_2200_2100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0987196"/>
                  </a:ext>
                </a:extLst>
              </a:tr>
              <a:tr h="2795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반경 </a:t>
                      </a: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</a:t>
                      </a:r>
                      <a:b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Arm Reach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2200mm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9065359"/>
                  </a:ext>
                </a:extLst>
              </a:tr>
              <a:tr h="2795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리프트 범위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Lifting Stroke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2101~453 mm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4875734"/>
                  </a:ext>
                </a:extLst>
              </a:tr>
              <a:tr h="2795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로봇 스피드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Pallezing Speed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6~8rpm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0922561"/>
                  </a:ext>
                </a:extLst>
              </a:tr>
              <a:tr h="2795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94014"/>
                  </a:ext>
                </a:extLst>
              </a:tr>
              <a:tr h="2795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설비무게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Equipment Weight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800KG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224411"/>
                  </a:ext>
                </a:extLst>
              </a:tr>
              <a:tr h="4717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설비재질</a:t>
                      </a:r>
                      <a:br>
                        <a:rPr lang="ko-KR" altLang="en-US" sz="9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Body Material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Q234 Carbon Steel</a:t>
                      </a:r>
                      <a:b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Structure &amp; Powder</a:t>
                      </a:r>
                      <a:b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Coating Process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0677690"/>
                  </a:ext>
                </a:extLst>
              </a:tr>
              <a:tr h="2795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 높이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Equipment Helght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3175mm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033372"/>
                  </a:ext>
                </a:extLst>
              </a:tr>
              <a:tr h="2795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컨트롤 시스템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Professional Robot</a:t>
                      </a:r>
                      <a:b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1817265"/>
                  </a:ext>
                </a:extLst>
              </a:tr>
              <a:tr h="14787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13697"/>
                  </a:ext>
                </a:extLst>
              </a:tr>
            </a:tbl>
          </a:graphicData>
        </a:graphic>
      </p:graphicFrame>
      <p:pic>
        <p:nvPicPr>
          <p:cNvPr id="40" name="그림 39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29" y="4729592"/>
            <a:ext cx="1811480" cy="123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929335" y="561163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4.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시스템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+mj-ea"/>
              </a:rPr>
              <a:t>장치구성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로봇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)(260/500KG)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69060"/>
              </p:ext>
            </p:extLst>
          </p:nvPr>
        </p:nvGraphicFramePr>
        <p:xfrm>
          <a:off x="1418253" y="1660854"/>
          <a:ext cx="5131883" cy="4504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941">
                  <a:extLst>
                    <a:ext uri="{9D8B030D-6E8A-4147-A177-3AD203B41FA5}">
                      <a16:colId xmlns:a16="http://schemas.microsoft.com/office/drawing/2014/main" val="4047031659"/>
                    </a:ext>
                  </a:extLst>
                </a:gridCol>
                <a:gridCol w="1282971">
                  <a:extLst>
                    <a:ext uri="{9D8B030D-6E8A-4147-A177-3AD203B41FA5}">
                      <a16:colId xmlns:a16="http://schemas.microsoft.com/office/drawing/2014/main" val="3016499415"/>
                    </a:ext>
                  </a:extLst>
                </a:gridCol>
                <a:gridCol w="1282971">
                  <a:extLst>
                    <a:ext uri="{9D8B030D-6E8A-4147-A177-3AD203B41FA5}">
                      <a16:colId xmlns:a16="http://schemas.microsoft.com/office/drawing/2014/main" val="3162278508"/>
                    </a:ext>
                  </a:extLst>
                </a:gridCol>
              </a:tblGrid>
              <a:tr h="281259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+mj-lt"/>
                        </a:rPr>
                        <a:t>01 </a:t>
                      </a:r>
                      <a:r>
                        <a:rPr lang="ko-KR" altLang="en-US" sz="800" u="none" strike="noStrike" dirty="0">
                          <a:effectLst/>
                          <a:latin typeface="+mj-lt"/>
                        </a:rPr>
                        <a:t>산업용 로봇</a:t>
                      </a:r>
                      <a:r>
                        <a:rPr lang="en-US" altLang="ko-KR" sz="8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800" u="none" strike="noStrike" dirty="0">
                          <a:effectLst/>
                          <a:latin typeface="+mj-lt"/>
                        </a:rPr>
                        <a:t>Industrial Robot)</a:t>
                      </a:r>
                      <a:br>
                        <a:rPr lang="en-US" sz="800" u="none" strike="noStrike" dirty="0">
                          <a:effectLst/>
                          <a:latin typeface="+mj-lt"/>
                        </a:rPr>
                      </a:br>
                      <a:r>
                        <a:rPr lang="ko-KR" altLang="en-US" sz="800" u="none" strike="noStrike" dirty="0" err="1">
                          <a:effectLst/>
                          <a:latin typeface="+mj-lt"/>
                        </a:rPr>
                        <a:t>가반하중</a:t>
                      </a:r>
                      <a:r>
                        <a:rPr lang="en-US" altLang="ko-KR" sz="8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800" u="none" strike="noStrike" dirty="0">
                          <a:effectLst/>
                          <a:latin typeface="+mj-lt"/>
                        </a:rPr>
                        <a:t>Payload) : </a:t>
                      </a:r>
                      <a:r>
                        <a:rPr lang="en-US" sz="800" u="none" strike="noStrike" dirty="0" smtClean="0">
                          <a:effectLst/>
                          <a:latin typeface="+mj-lt"/>
                        </a:rPr>
                        <a:t>260KG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86955"/>
                  </a:ext>
                </a:extLst>
              </a:tr>
              <a:tr h="2812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품번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Item Number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BYR_260_2200_2000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9117632"/>
                  </a:ext>
                </a:extLst>
              </a:tr>
              <a:tr h="2812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반경 </a:t>
                      </a:r>
                      <a:r>
                        <a:rPr lang="en-US" sz="800" u="none" strike="noStrike">
                          <a:effectLst/>
                          <a:latin typeface="+mj-lt"/>
                        </a:rPr>
                        <a:t>R</a:t>
                      </a:r>
                      <a:br>
                        <a:rPr 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Arm Reach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2200mm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3105401"/>
                  </a:ext>
                </a:extLst>
              </a:tr>
              <a:tr h="2812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리프트 범위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Lifting Stroke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2000~570 mm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9826348"/>
                  </a:ext>
                </a:extLst>
              </a:tr>
              <a:tr h="2812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로봇 스피드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Pallezing Speed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6~8rpm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8480200"/>
                  </a:ext>
                </a:extLst>
              </a:tr>
              <a:tr h="2812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축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Axis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429852"/>
                  </a:ext>
                </a:extLst>
              </a:tr>
              <a:tr h="2812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설비무게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Equipment Weight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900KG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8480541"/>
                  </a:ext>
                </a:extLst>
              </a:tr>
              <a:tr h="468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  <a:latin typeface="+mj-lt"/>
                        </a:rPr>
                        <a:t>설비재질</a:t>
                      </a:r>
                      <a:br>
                        <a:rPr lang="ko-KR" altLang="en-US" sz="900" u="none" strike="noStrike">
                          <a:effectLst/>
                          <a:latin typeface="+mj-lt"/>
                        </a:rPr>
                      </a:br>
                      <a:r>
                        <a:rPr lang="en-US" sz="900" u="none" strike="noStrike">
                          <a:effectLst/>
                          <a:latin typeface="+mj-lt"/>
                        </a:rPr>
                        <a:t>Body Material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Q234 Carbon Steel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Structure &amp; Powder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Coating Process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8388173"/>
                  </a:ext>
                </a:extLst>
              </a:tr>
              <a:tr h="2812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설비 높이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Equipment Helght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3175mm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966305"/>
                  </a:ext>
                </a:extLst>
              </a:tr>
              <a:tr h="2812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+mj-lt"/>
                        </a:rPr>
                        <a:t>컨트롤 시스템</a:t>
                      </a:r>
                      <a:br>
                        <a:rPr lang="ko-KR" altLang="en-US" sz="800" u="none" strike="noStrike">
                          <a:effectLst/>
                          <a:latin typeface="+mj-lt"/>
                        </a:rPr>
                      </a:br>
                      <a:r>
                        <a:rPr lang="en-US" sz="800" u="none" strike="noStrike">
                          <a:effectLst/>
                          <a:latin typeface="+mj-lt"/>
                        </a:rPr>
                        <a:t>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Professional Robot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6459531"/>
                  </a:ext>
                </a:extLst>
              </a:tr>
              <a:tr h="1503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437994"/>
                  </a:ext>
                </a:extLst>
              </a:tr>
            </a:tbl>
          </a:graphicData>
        </a:graphic>
      </p:graphicFrame>
      <p:pic>
        <p:nvPicPr>
          <p:cNvPr id="38" name="그림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67" y="2182021"/>
            <a:ext cx="2209696" cy="33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57151"/>
              </p:ext>
            </p:extLst>
          </p:nvPr>
        </p:nvGraphicFramePr>
        <p:xfrm>
          <a:off x="6548386" y="1660850"/>
          <a:ext cx="2735574" cy="4504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787">
                  <a:extLst>
                    <a:ext uri="{9D8B030D-6E8A-4147-A177-3AD203B41FA5}">
                      <a16:colId xmlns:a16="http://schemas.microsoft.com/office/drawing/2014/main" val="877182681"/>
                    </a:ext>
                  </a:extLst>
                </a:gridCol>
                <a:gridCol w="1367787">
                  <a:extLst>
                    <a:ext uri="{9D8B030D-6E8A-4147-A177-3AD203B41FA5}">
                      <a16:colId xmlns:a16="http://schemas.microsoft.com/office/drawing/2014/main" val="3729312168"/>
                    </a:ext>
                  </a:extLst>
                </a:gridCol>
              </a:tblGrid>
              <a:tr h="2819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 </a:t>
                      </a:r>
                      <a:r>
                        <a:rPr lang="ko-KR" alt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산업용 로봇</a:t>
                      </a:r>
                      <a:r>
                        <a:rPr lang="en-US" altLang="ko-KR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Industrial Robot)</a:t>
                      </a:r>
                      <a:b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가반하중</a:t>
                      </a:r>
                      <a:r>
                        <a:rPr lang="en-US" altLang="ko-KR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Payload) : </a:t>
                      </a:r>
                      <a:r>
                        <a:rPr lang="en-US" sz="8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500KG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2819"/>
                  </a:ext>
                </a:extLst>
              </a:tr>
              <a:tr h="2819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품번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Item Number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BYR_500_3500_1400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0987196"/>
                  </a:ext>
                </a:extLst>
              </a:tr>
              <a:tr h="2819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반경 </a:t>
                      </a: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</a:t>
                      </a:r>
                      <a:b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Arm Reach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2200mm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9065359"/>
                  </a:ext>
                </a:extLst>
              </a:tr>
              <a:tr h="2819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리프트 범위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Lifting Stroke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2190~810 </a:t>
                      </a:r>
                      <a: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4875734"/>
                  </a:ext>
                </a:extLst>
              </a:tr>
              <a:tr h="2819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로봇 스피드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Pallezing Speed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6~8rpm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0922561"/>
                  </a:ext>
                </a:extLst>
              </a:tr>
              <a:tr h="2819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94014"/>
                  </a:ext>
                </a:extLst>
              </a:tr>
              <a:tr h="2819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설비무게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Equipment Weight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1000KG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224411"/>
                  </a:ext>
                </a:extLst>
              </a:tr>
              <a:tr h="4757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설비재질</a:t>
                      </a:r>
                      <a:br>
                        <a:rPr lang="ko-KR" altLang="en-US" sz="9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Body Material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Q234 Carbon Steel</a:t>
                      </a:r>
                      <a:b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Structure &amp; Powder</a:t>
                      </a:r>
                      <a:b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Coating Process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0677690"/>
                  </a:ext>
                </a:extLst>
              </a:tr>
              <a:tr h="2819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 높이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Equipment Helght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3060mm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033372"/>
                  </a:ext>
                </a:extLst>
              </a:tr>
              <a:tr h="2819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컨트롤 시스템</a:t>
                      </a:r>
                      <a:br>
                        <a:rPr lang="ko-KR" alt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Professional Robot</a:t>
                      </a:r>
                      <a:b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1817265"/>
                  </a:ext>
                </a:extLst>
              </a:tr>
              <a:tr h="14910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13697"/>
                  </a:ext>
                </a:extLst>
              </a:tr>
            </a:tbl>
          </a:graphicData>
        </a:graphic>
      </p:graphicFrame>
      <p:pic>
        <p:nvPicPr>
          <p:cNvPr id="11" name="그림 10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12" y="4782635"/>
            <a:ext cx="184353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50" y="4782635"/>
            <a:ext cx="183893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1829E2-4719-430A-882C-F6044D2F48BC}"/>
              </a:ext>
            </a:extLst>
          </p:cNvPr>
          <p:cNvSpPr txBox="1"/>
          <p:nvPr/>
        </p:nvSpPr>
        <p:spPr>
          <a:xfrm>
            <a:off x="1111794" y="516145"/>
            <a:ext cx="6781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4.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</a:rPr>
              <a:t>시스템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+mj-ea"/>
              </a:rPr>
              <a:t>장치구성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+mj-ea"/>
              </a:rPr>
              <a:t>그리퍼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</a:rPr>
              <a:t>-3D)</a:t>
            </a:r>
            <a:endParaRPr lang="ko-KR" altLang="en-US" sz="28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9" name="图片 21" descr="1">
            <a:extLst>
              <a:ext uri="{FF2B5EF4-FFF2-40B4-BE49-F238E27FC236}">
                <a16:creationId xmlns:a16="http://schemas.microsoft.com/office/drawing/2014/main" id="{E850B4FD-E7A0-CA39-0F93-A5B2DAF0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68" y="1932321"/>
            <a:ext cx="2051432" cy="139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3" descr="2">
            <a:extLst>
              <a:ext uri="{FF2B5EF4-FFF2-40B4-BE49-F238E27FC236}">
                <a16:creationId xmlns:a16="http://schemas.microsoft.com/office/drawing/2014/main" id="{75C1F82F-65D9-FB74-17CB-22F556BE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886" y="2411976"/>
            <a:ext cx="1231810" cy="8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4" descr="3">
            <a:extLst>
              <a:ext uri="{FF2B5EF4-FFF2-40B4-BE49-F238E27FC236}">
                <a16:creationId xmlns:a16="http://schemas.microsoft.com/office/drawing/2014/main" id="{5C24A9CD-8D27-3A40-8503-926A1E68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00" y="4055956"/>
            <a:ext cx="2051433" cy="139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5" descr="4">
            <a:extLst>
              <a:ext uri="{FF2B5EF4-FFF2-40B4-BE49-F238E27FC236}">
                <a16:creationId xmlns:a16="http://schemas.microsoft.com/office/drawing/2014/main" id="{86F055A1-9ABE-5EDB-CFA6-21ED7379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26" y="3985181"/>
            <a:ext cx="1852232" cy="126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6" descr="5">
            <a:extLst>
              <a:ext uri="{FF2B5EF4-FFF2-40B4-BE49-F238E27FC236}">
                <a16:creationId xmlns:a16="http://schemas.microsoft.com/office/drawing/2014/main" id="{6F45FAA2-DC8D-0AEC-97F4-B5E6F278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90" y="1961794"/>
            <a:ext cx="2553190" cy="173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9E2503A-A250-AE02-8C40-C0D8C783D12F}"/>
              </a:ext>
            </a:extLst>
          </p:cNvPr>
          <p:cNvSpPr txBox="1"/>
          <p:nvPr/>
        </p:nvSpPr>
        <p:spPr>
          <a:xfrm>
            <a:off x="995124" y="3330133"/>
            <a:ext cx="297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Double-acting gripper</a:t>
            </a:r>
            <a:endParaRPr lang="zh-CN" altLang="en-US" dirty="0"/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683404DE-EB39-F77D-3282-E1909D3260FC}"/>
              </a:ext>
            </a:extLst>
          </p:cNvPr>
          <p:cNvSpPr txBox="1"/>
          <p:nvPr/>
        </p:nvSpPr>
        <p:spPr>
          <a:xfrm>
            <a:off x="2917732" y="5377594"/>
            <a:ext cx="236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Clamping gripper</a:t>
            </a:r>
            <a:endParaRPr lang="zh-CN" altLang="en-US" dirty="0"/>
          </a:p>
        </p:txBody>
      </p:sp>
      <p:sp>
        <p:nvSpPr>
          <p:cNvPr id="19" name="文本框 1024">
            <a:extLst>
              <a:ext uri="{FF2B5EF4-FFF2-40B4-BE49-F238E27FC236}">
                <a16:creationId xmlns:a16="http://schemas.microsoft.com/office/drawing/2014/main" id="{418403EB-FEC7-4F60-2370-2108D2CE5918}"/>
              </a:ext>
            </a:extLst>
          </p:cNvPr>
          <p:cNvSpPr txBox="1"/>
          <p:nvPr/>
        </p:nvSpPr>
        <p:spPr>
          <a:xfrm>
            <a:off x="4695390" y="3332163"/>
            <a:ext cx="2567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Customized gripper</a:t>
            </a:r>
            <a:endParaRPr lang="zh-CN" altLang="en-US" dirty="0"/>
          </a:p>
        </p:txBody>
      </p:sp>
      <p:sp>
        <p:nvSpPr>
          <p:cNvPr id="20" name="文本框 18">
            <a:extLst>
              <a:ext uri="{FF2B5EF4-FFF2-40B4-BE49-F238E27FC236}">
                <a16:creationId xmlns:a16="http://schemas.microsoft.com/office/drawing/2014/main" id="{06A500A5-81D9-5F92-A17C-A641EF18DB0C}"/>
              </a:ext>
            </a:extLst>
          </p:cNvPr>
          <p:cNvSpPr txBox="1"/>
          <p:nvPr/>
        </p:nvSpPr>
        <p:spPr>
          <a:xfrm>
            <a:off x="8317075" y="3330133"/>
            <a:ext cx="2051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Vacuum gripper</a:t>
            </a:r>
            <a:endParaRPr lang="zh-CN" altLang="en-US" dirty="0"/>
          </a:p>
        </p:txBody>
      </p:sp>
      <p:sp>
        <p:nvSpPr>
          <p:cNvPr id="21" name="文本框 23">
            <a:extLst>
              <a:ext uri="{FF2B5EF4-FFF2-40B4-BE49-F238E27FC236}">
                <a16:creationId xmlns:a16="http://schemas.microsoft.com/office/drawing/2014/main" id="{1359AC4E-D482-04EA-C7A4-D88E8237BCFF}"/>
              </a:ext>
            </a:extLst>
          </p:cNvPr>
          <p:cNvSpPr txBox="1"/>
          <p:nvPr/>
        </p:nvSpPr>
        <p:spPr>
          <a:xfrm>
            <a:off x="6629002" y="5377594"/>
            <a:ext cx="2713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24284B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Drawer-type gripper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0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66">
      <a:dk1>
        <a:sysClr val="windowText" lastClr="000000"/>
      </a:dk1>
      <a:lt1>
        <a:sysClr val="window" lastClr="FFFFFF"/>
      </a:lt1>
      <a:dk2>
        <a:srgbClr val="262141"/>
      </a:dk2>
      <a:lt2>
        <a:srgbClr val="E2E6F2"/>
      </a:lt2>
      <a:accent1>
        <a:srgbClr val="4C4382"/>
      </a:accent1>
      <a:accent2>
        <a:srgbClr val="FFC000"/>
      </a:accent2>
      <a:accent3>
        <a:srgbClr val="8B83BF"/>
      </a:accent3>
      <a:accent4>
        <a:srgbClr val="B2ACD4"/>
      </a:accent4>
      <a:accent5>
        <a:srgbClr val="D8D5E9"/>
      </a:accent5>
      <a:accent6>
        <a:srgbClr val="FFC000"/>
      </a:accent6>
      <a:hlink>
        <a:srgbClr val="4C4382"/>
      </a:hlink>
      <a:folHlink>
        <a:srgbClr val="B2ACD4"/>
      </a:folHlink>
    </a:clrScheme>
    <a:fontScheme name="사용자 지정 475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6051</TotalTime>
  <Words>1453</Words>
  <Application>Microsoft Office PowerPoint</Application>
  <PresentationFormat>와이드스크린</PresentationFormat>
  <Paragraphs>459</Paragraphs>
  <Slides>17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30" baseType="lpstr">
      <vt:lpstr>휴먼엑스포</vt:lpstr>
      <vt:lpstr>noto</vt:lpstr>
      <vt:lpstr>굴림체</vt:lpstr>
      <vt:lpstr>현대하모니 L</vt:lpstr>
      <vt:lpstr>맑은 고딕</vt:lpstr>
      <vt:lpstr>HY중고딕</vt:lpstr>
      <vt:lpstr>굴림</vt:lpstr>
      <vt:lpstr>Microsoft YaHei</vt:lpstr>
      <vt:lpstr>Tahoma</vt:lpstr>
      <vt:lpstr>현대하모니 M</vt:lpstr>
      <vt:lpstr>Wingdings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>예스폼 콘텐츠팀</Manager>
  <Company>(주)예스폼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사업계획서 템플릿</dc:title>
  <dc:subject>사업계획서 샘플, 템플릿, 사업계획서 sample, 프리젠테이션</dc:subject>
  <dc:creator>YESFORM by BR.YOON</dc:creator>
  <cp:keywords>창업 사업계획서, 투자제안서, 회사소개서, 사업제안서, 자금조달용 사업계획서, 신년도 사업계획서, PPT, PPT Templates, Presentation, Diagram, Chart, Yesform, Google slides, Keynote, 예스폼, 배경PPT</cp:keywords>
  <dc:description>본 문서의 저작권은 예스폼(YESFORM)에 있으며 무단 복제 배포시 법적인 제재를 받을 수 있습니다.</dc:description>
  <cp:lastModifiedBy>Windows 사용자</cp:lastModifiedBy>
  <cp:revision>138</cp:revision>
  <cp:lastPrinted>2025-05-23T01:19:59Z</cp:lastPrinted>
  <dcterms:created xsi:type="dcterms:W3CDTF">2020-08-28T02:30:51Z</dcterms:created>
  <dcterms:modified xsi:type="dcterms:W3CDTF">2025-05-27T00:45:33Z</dcterms:modified>
  <cp:category>http://www.yesform.com/</cp:category>
</cp:coreProperties>
</file>